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302" r:id="rId4"/>
    <p:sldId id="303" r:id="rId5"/>
    <p:sldId id="412" r:id="rId6"/>
    <p:sldId id="421" r:id="rId7"/>
    <p:sldId id="415" r:id="rId8"/>
    <p:sldId id="416" r:id="rId9"/>
    <p:sldId id="417" r:id="rId10"/>
    <p:sldId id="418" r:id="rId11"/>
    <p:sldId id="420" r:id="rId12"/>
    <p:sldId id="422" r:id="rId13"/>
    <p:sldId id="423" r:id="rId14"/>
    <p:sldId id="304" r:id="rId15"/>
    <p:sldId id="419" r:id="rId16"/>
    <p:sldId id="414" r:id="rId17"/>
    <p:sldId id="426" r:id="rId18"/>
    <p:sldId id="429" r:id="rId19"/>
    <p:sldId id="424" r:id="rId20"/>
    <p:sldId id="425" r:id="rId21"/>
    <p:sldId id="430" r:id="rId22"/>
    <p:sldId id="432" r:id="rId23"/>
    <p:sldId id="433" r:id="rId24"/>
    <p:sldId id="434" r:id="rId25"/>
    <p:sldId id="431" r:id="rId26"/>
    <p:sldId id="436" r:id="rId27"/>
    <p:sldId id="437" r:id="rId28"/>
    <p:sldId id="435" r:id="rId29"/>
    <p:sldId id="439" r:id="rId30"/>
    <p:sldId id="441" r:id="rId31"/>
    <p:sldId id="440" r:id="rId32"/>
    <p:sldId id="438" r:id="rId33"/>
    <p:sldId id="306" r:id="rId34"/>
    <p:sldId id="307" r:id="rId35"/>
    <p:sldId id="260" r:id="rId36"/>
    <p:sldId id="258" r:id="rId37"/>
    <p:sldId id="395" r:id="rId38"/>
    <p:sldId id="396" r:id="rId39"/>
    <p:sldId id="397" r:id="rId40"/>
    <p:sldId id="398" r:id="rId41"/>
    <p:sldId id="394" r:id="rId42"/>
    <p:sldId id="399" r:id="rId43"/>
    <p:sldId id="400" r:id="rId44"/>
    <p:sldId id="401" r:id="rId45"/>
    <p:sldId id="402" r:id="rId46"/>
    <p:sldId id="403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D92BF-441C-4803-B81E-19F6C989360B}" type="doc">
      <dgm:prSet loTypeId="urn:microsoft.com/office/officeart/2005/8/layout/hierarchy1" loCatId="hierarchy" qsTypeId="urn:microsoft.com/office/officeart/2005/8/quickstyle/3d2#1" qsCatId="3D" csTypeId="urn:microsoft.com/office/officeart/2005/8/colors/accent6_1" csCatId="accent6" phldr="1"/>
      <dgm:spPr/>
      <dgm:t>
        <a:bodyPr/>
        <a:lstStyle/>
        <a:p>
          <a:endParaRPr lang="x-none"/>
        </a:p>
      </dgm:t>
    </dgm:pt>
    <dgm:pt modelId="{793D0019-25F0-4053-9CC7-C137C7D129B0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адрони</a:t>
          </a:r>
          <a:endParaRPr lang="x-none" b="1" dirty="0">
            <a:solidFill>
              <a:srgbClr val="C00000"/>
            </a:solidFill>
          </a:endParaRPr>
        </a:p>
      </dgm:t>
    </dgm:pt>
    <dgm:pt modelId="{06B9EBC7-23C9-40EF-B1EC-9157CA974B81}" type="par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C0C8946-E143-4F83-97F2-DF79AFE0EE4E}" type="sibTrans" cxnId="{B58ADE36-5F39-430D-98B0-7FBE820F3859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A305FD3A-8F15-434D-ADDE-52851D398AA4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стабільні</a:t>
          </a:r>
          <a:r>
            <a:rPr lang="en-US" b="1" dirty="0">
              <a:solidFill>
                <a:srgbClr val="C00000"/>
              </a:solidFill>
            </a:rPr>
            <a:t> </a:t>
          </a:r>
          <a:r>
            <a:rPr lang="uk-UA" b="1" dirty="0">
              <a:solidFill>
                <a:srgbClr val="C00000"/>
              </a:solidFill>
            </a:rPr>
            <a:t>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7D22F451-A90B-41F8-973C-3550A0B8BEEE}" type="par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A06441C-15F8-4F47-AFBA-D559919C002D}" type="sibTrans" cxnId="{B91ABA68-3672-4D55-A9E6-E7177B658FA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C013E91-B525-4883-9E1D-260206CE4CCE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баріони</a:t>
          </a:r>
          <a:endParaRPr lang="x-none" b="1" dirty="0">
            <a:solidFill>
              <a:srgbClr val="C00000"/>
            </a:solidFill>
          </a:endParaRPr>
        </a:p>
      </dgm:t>
    </dgm:pt>
    <dgm:pt modelId="{4D8991EA-5061-4435-9364-864087249ECA}" type="par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3E64B636-2EA3-4BB7-85FB-769C11DB4360}" type="sibTrans" cxnId="{1AD6EE4F-8BB5-4C0E-9B2B-ACB5D97BFDBF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93D7163D-BAE5-4631-A9E4-5CA971E08573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мезони</a:t>
          </a:r>
          <a:endParaRPr lang="x-none" b="1" dirty="0">
            <a:solidFill>
              <a:srgbClr val="C00000"/>
            </a:solidFill>
          </a:endParaRPr>
        </a:p>
      </dgm:t>
    </dgm:pt>
    <dgm:pt modelId="{533BBC36-E98C-450F-AE67-44EBD3B50A65}" type="par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D65CDC3-799F-4D35-8802-1CCBFF19F03D}" type="sibTrans" cxnId="{4594547E-AC06-4699-BD59-7BDBB4139601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5B31B45F-FB21-45DE-96E4-0290CCFC8B52}">
      <dgm:prSet phldrT="[Текст]"/>
      <dgm:spPr/>
      <dgm:t>
        <a:bodyPr/>
        <a:lstStyle/>
        <a:p>
          <a:r>
            <a:rPr lang="uk-UA" b="1" dirty="0">
              <a:solidFill>
                <a:srgbClr val="C00000"/>
              </a:solidFill>
            </a:rPr>
            <a:t>резонанси</a:t>
          </a:r>
        </a:p>
        <a:p>
          <a:r>
            <a:rPr lang="uk-UA" b="1" dirty="0">
              <a:solidFill>
                <a:srgbClr val="C00000"/>
              </a:solidFill>
            </a:rPr>
            <a:t>(</a:t>
          </a:r>
          <a:r>
            <a:rPr lang="uk-UA" b="1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b="1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b="1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b="1" dirty="0">
              <a:solidFill>
                <a:srgbClr val="C00000"/>
              </a:solidFill>
            </a:rPr>
            <a:t>)</a:t>
          </a:r>
          <a:endParaRPr lang="x-none" b="1" dirty="0">
            <a:solidFill>
              <a:srgbClr val="C00000"/>
            </a:solidFill>
          </a:endParaRPr>
        </a:p>
      </dgm:t>
    </dgm:pt>
    <dgm:pt modelId="{4A6F6D2A-3693-451E-B055-BEABFA2720C1}" type="par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BE05EA83-0BC3-4667-8656-E77BE6F7001F}" type="sibTrans" cxnId="{61F00F46-4FB2-4C99-8695-184B38CB2D70}">
      <dgm:prSet/>
      <dgm:spPr/>
      <dgm:t>
        <a:bodyPr/>
        <a:lstStyle/>
        <a:p>
          <a:endParaRPr lang="x-none" b="1">
            <a:solidFill>
              <a:srgbClr val="C00000"/>
            </a:solidFill>
          </a:endParaRPr>
        </a:p>
      </dgm:t>
    </dgm:pt>
    <dgm:pt modelId="{DE122C23-23B6-4D7D-BED9-BA575F8E8BAF}" type="pres">
      <dgm:prSet presAssocID="{5B0D92BF-441C-4803-B81E-19F6C98936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E43701-107B-4A6A-BFAC-B1E88BC3964A}" type="pres">
      <dgm:prSet presAssocID="{793D0019-25F0-4053-9CC7-C137C7D129B0}" presName="hierRoot1" presStyleCnt="0"/>
      <dgm:spPr/>
    </dgm:pt>
    <dgm:pt modelId="{E66E2824-FF00-4ECC-A8F3-640D0B2956B9}" type="pres">
      <dgm:prSet presAssocID="{793D0019-25F0-4053-9CC7-C137C7D129B0}" presName="composite" presStyleCnt="0"/>
      <dgm:spPr/>
    </dgm:pt>
    <dgm:pt modelId="{898F775F-43B2-48B7-9A97-08355ACC3601}" type="pres">
      <dgm:prSet presAssocID="{793D0019-25F0-4053-9CC7-C137C7D129B0}" presName="background" presStyleLbl="node0" presStyleIdx="0" presStyleCnt="1"/>
      <dgm:spPr/>
    </dgm:pt>
    <dgm:pt modelId="{07C6F228-3038-4E32-854B-BC56357CDDF1}" type="pres">
      <dgm:prSet presAssocID="{793D0019-25F0-4053-9CC7-C137C7D129B0}" presName="text" presStyleLbl="fgAcc0" presStyleIdx="0" presStyleCnt="1">
        <dgm:presLayoutVars>
          <dgm:chPref val="3"/>
        </dgm:presLayoutVars>
      </dgm:prSet>
      <dgm:spPr/>
    </dgm:pt>
    <dgm:pt modelId="{6F9C14B6-2A0B-4223-819F-43371647126A}" type="pres">
      <dgm:prSet presAssocID="{793D0019-25F0-4053-9CC7-C137C7D129B0}" presName="hierChild2" presStyleCnt="0"/>
      <dgm:spPr/>
    </dgm:pt>
    <dgm:pt modelId="{947B61A6-E7C4-483A-A284-D5634448C5DD}" type="pres">
      <dgm:prSet presAssocID="{7D22F451-A90B-41F8-973C-3550A0B8BEEE}" presName="Name10" presStyleLbl="parChTrans1D2" presStyleIdx="0" presStyleCnt="2"/>
      <dgm:spPr/>
    </dgm:pt>
    <dgm:pt modelId="{47F64289-95C8-44F2-BAA1-41AC90C9024E}" type="pres">
      <dgm:prSet presAssocID="{A305FD3A-8F15-434D-ADDE-52851D398AA4}" presName="hierRoot2" presStyleCnt="0"/>
      <dgm:spPr/>
    </dgm:pt>
    <dgm:pt modelId="{FE8F3F99-20F2-4228-AB6A-B79240CEBD67}" type="pres">
      <dgm:prSet presAssocID="{A305FD3A-8F15-434D-ADDE-52851D398AA4}" presName="composite2" presStyleCnt="0"/>
      <dgm:spPr/>
    </dgm:pt>
    <dgm:pt modelId="{3925CED9-1793-41AF-8F05-3CB5A25184E6}" type="pres">
      <dgm:prSet presAssocID="{A305FD3A-8F15-434D-ADDE-52851D398AA4}" presName="background2" presStyleLbl="node2" presStyleIdx="0" presStyleCnt="2"/>
      <dgm:spPr/>
    </dgm:pt>
    <dgm:pt modelId="{65771357-767F-43D7-866B-304E800FB53C}" type="pres">
      <dgm:prSet presAssocID="{A305FD3A-8F15-434D-ADDE-52851D398AA4}" presName="text2" presStyleLbl="fgAcc2" presStyleIdx="0" presStyleCnt="2">
        <dgm:presLayoutVars>
          <dgm:chPref val="3"/>
        </dgm:presLayoutVars>
      </dgm:prSet>
      <dgm:spPr/>
    </dgm:pt>
    <dgm:pt modelId="{48DD83CA-B7D8-4C35-BB22-356CC95DC4FB}" type="pres">
      <dgm:prSet presAssocID="{A305FD3A-8F15-434D-ADDE-52851D398AA4}" presName="hierChild3" presStyleCnt="0"/>
      <dgm:spPr/>
    </dgm:pt>
    <dgm:pt modelId="{CD5159D8-3A7B-4514-892C-06A2AB38E4F5}" type="pres">
      <dgm:prSet presAssocID="{4D8991EA-5061-4435-9364-864087249ECA}" presName="Name17" presStyleLbl="parChTrans1D3" presStyleIdx="0" presStyleCnt="2"/>
      <dgm:spPr/>
    </dgm:pt>
    <dgm:pt modelId="{70D7B791-B032-43BF-8B9B-8AD03B8FA7C7}" type="pres">
      <dgm:prSet presAssocID="{3C013E91-B525-4883-9E1D-260206CE4CCE}" presName="hierRoot3" presStyleCnt="0"/>
      <dgm:spPr/>
    </dgm:pt>
    <dgm:pt modelId="{3DE341FA-822F-4622-A4F9-D262BA5D024B}" type="pres">
      <dgm:prSet presAssocID="{3C013E91-B525-4883-9E1D-260206CE4CCE}" presName="composite3" presStyleCnt="0"/>
      <dgm:spPr/>
    </dgm:pt>
    <dgm:pt modelId="{1135A617-B78B-4679-AD87-C86FFB83A57B}" type="pres">
      <dgm:prSet presAssocID="{3C013E91-B525-4883-9E1D-260206CE4CCE}" presName="background3" presStyleLbl="node3" presStyleIdx="0" presStyleCnt="2"/>
      <dgm:spPr/>
    </dgm:pt>
    <dgm:pt modelId="{09889474-BCE3-4195-952E-F87E1B096A77}" type="pres">
      <dgm:prSet presAssocID="{3C013E91-B525-4883-9E1D-260206CE4CCE}" presName="text3" presStyleLbl="fgAcc3" presStyleIdx="0" presStyleCnt="2">
        <dgm:presLayoutVars>
          <dgm:chPref val="3"/>
        </dgm:presLayoutVars>
      </dgm:prSet>
      <dgm:spPr/>
    </dgm:pt>
    <dgm:pt modelId="{8FD6880C-22BF-423C-89B1-A5B3522A99AE}" type="pres">
      <dgm:prSet presAssocID="{3C013E91-B525-4883-9E1D-260206CE4CCE}" presName="hierChild4" presStyleCnt="0"/>
      <dgm:spPr/>
    </dgm:pt>
    <dgm:pt modelId="{952B10EA-97EF-4678-9F1D-6931DEE33E85}" type="pres">
      <dgm:prSet presAssocID="{533BBC36-E98C-450F-AE67-44EBD3B50A65}" presName="Name17" presStyleLbl="parChTrans1D3" presStyleIdx="1" presStyleCnt="2"/>
      <dgm:spPr/>
    </dgm:pt>
    <dgm:pt modelId="{B87731DF-D3F2-4672-A94C-243FE691388F}" type="pres">
      <dgm:prSet presAssocID="{93D7163D-BAE5-4631-A9E4-5CA971E08573}" presName="hierRoot3" presStyleCnt="0"/>
      <dgm:spPr/>
    </dgm:pt>
    <dgm:pt modelId="{5ED429A3-3BD5-4ECF-8426-3339050943C1}" type="pres">
      <dgm:prSet presAssocID="{93D7163D-BAE5-4631-A9E4-5CA971E08573}" presName="composite3" presStyleCnt="0"/>
      <dgm:spPr/>
    </dgm:pt>
    <dgm:pt modelId="{6CCBB801-5BFB-44B6-BD62-4D6AF4BEB69A}" type="pres">
      <dgm:prSet presAssocID="{93D7163D-BAE5-4631-A9E4-5CA971E08573}" presName="background3" presStyleLbl="node3" presStyleIdx="1" presStyleCnt="2"/>
      <dgm:spPr/>
    </dgm:pt>
    <dgm:pt modelId="{A6C6395C-4D74-429A-BB10-0D896D85580F}" type="pres">
      <dgm:prSet presAssocID="{93D7163D-BAE5-4631-A9E4-5CA971E08573}" presName="text3" presStyleLbl="fgAcc3" presStyleIdx="1" presStyleCnt="2">
        <dgm:presLayoutVars>
          <dgm:chPref val="3"/>
        </dgm:presLayoutVars>
      </dgm:prSet>
      <dgm:spPr/>
    </dgm:pt>
    <dgm:pt modelId="{9393E5F8-6AA5-465A-86D7-083DA6E8667F}" type="pres">
      <dgm:prSet presAssocID="{93D7163D-BAE5-4631-A9E4-5CA971E08573}" presName="hierChild4" presStyleCnt="0"/>
      <dgm:spPr/>
    </dgm:pt>
    <dgm:pt modelId="{47F25069-A272-4812-BF81-6BD7CF7E62B0}" type="pres">
      <dgm:prSet presAssocID="{4A6F6D2A-3693-451E-B055-BEABFA2720C1}" presName="Name10" presStyleLbl="parChTrans1D2" presStyleIdx="1" presStyleCnt="2"/>
      <dgm:spPr/>
    </dgm:pt>
    <dgm:pt modelId="{1A5895B1-1F67-43B7-BDFC-EDCB15FA8243}" type="pres">
      <dgm:prSet presAssocID="{5B31B45F-FB21-45DE-96E4-0290CCFC8B52}" presName="hierRoot2" presStyleCnt="0"/>
      <dgm:spPr/>
    </dgm:pt>
    <dgm:pt modelId="{320BF0B0-C2B2-49DA-9D7B-8CC38B6A8CF8}" type="pres">
      <dgm:prSet presAssocID="{5B31B45F-FB21-45DE-96E4-0290CCFC8B52}" presName="composite2" presStyleCnt="0"/>
      <dgm:spPr/>
    </dgm:pt>
    <dgm:pt modelId="{D12C88E7-9F03-4D19-8D87-9C3931F744E1}" type="pres">
      <dgm:prSet presAssocID="{5B31B45F-FB21-45DE-96E4-0290CCFC8B52}" presName="background2" presStyleLbl="node2" presStyleIdx="1" presStyleCnt="2"/>
      <dgm:spPr/>
    </dgm:pt>
    <dgm:pt modelId="{C50FF41D-F034-4230-991A-80C0B1E72A9F}" type="pres">
      <dgm:prSet presAssocID="{5B31B45F-FB21-45DE-96E4-0290CCFC8B52}" presName="text2" presStyleLbl="fgAcc2" presStyleIdx="1" presStyleCnt="2">
        <dgm:presLayoutVars>
          <dgm:chPref val="3"/>
        </dgm:presLayoutVars>
      </dgm:prSet>
      <dgm:spPr/>
    </dgm:pt>
    <dgm:pt modelId="{8F921D9F-0E93-478B-9A58-8E6C6E94DD10}" type="pres">
      <dgm:prSet presAssocID="{5B31B45F-FB21-45DE-96E4-0290CCFC8B52}" presName="hierChild3" presStyleCnt="0"/>
      <dgm:spPr/>
    </dgm:pt>
  </dgm:ptLst>
  <dgm:cxnLst>
    <dgm:cxn modelId="{64099603-12B5-4DF6-B193-5569E863FE01}" type="presOf" srcId="{7D22F451-A90B-41F8-973C-3550A0B8BEEE}" destId="{947B61A6-E7C4-483A-A284-D5634448C5DD}" srcOrd="0" destOrd="0" presId="urn:microsoft.com/office/officeart/2005/8/layout/hierarchy1"/>
    <dgm:cxn modelId="{5DD8AF0F-21C2-46EA-A33F-6534DABA2A10}" type="presOf" srcId="{793D0019-25F0-4053-9CC7-C137C7D129B0}" destId="{07C6F228-3038-4E32-854B-BC56357CDDF1}" srcOrd="0" destOrd="0" presId="urn:microsoft.com/office/officeart/2005/8/layout/hierarchy1"/>
    <dgm:cxn modelId="{EC80AD1E-F23B-4589-8A39-7D61AC50F90D}" type="presOf" srcId="{4D8991EA-5061-4435-9364-864087249ECA}" destId="{CD5159D8-3A7B-4514-892C-06A2AB38E4F5}" srcOrd="0" destOrd="0" presId="urn:microsoft.com/office/officeart/2005/8/layout/hierarchy1"/>
    <dgm:cxn modelId="{649BAA23-F783-4291-BCD0-9E9A7A271097}" type="presOf" srcId="{533BBC36-E98C-450F-AE67-44EBD3B50A65}" destId="{952B10EA-97EF-4678-9F1D-6931DEE33E85}" srcOrd="0" destOrd="0" presId="urn:microsoft.com/office/officeart/2005/8/layout/hierarchy1"/>
    <dgm:cxn modelId="{B58ADE36-5F39-430D-98B0-7FBE820F3859}" srcId="{5B0D92BF-441C-4803-B81E-19F6C989360B}" destId="{793D0019-25F0-4053-9CC7-C137C7D129B0}" srcOrd="0" destOrd="0" parTransId="{06B9EBC7-23C9-40EF-B1EC-9157CA974B81}" sibTransId="{5C0C8946-E143-4F83-97F2-DF79AFE0EE4E}"/>
    <dgm:cxn modelId="{61F00F46-4FB2-4C99-8695-184B38CB2D70}" srcId="{793D0019-25F0-4053-9CC7-C137C7D129B0}" destId="{5B31B45F-FB21-45DE-96E4-0290CCFC8B52}" srcOrd="1" destOrd="0" parTransId="{4A6F6D2A-3693-451E-B055-BEABFA2720C1}" sibTransId="{BE05EA83-0BC3-4667-8656-E77BE6F7001F}"/>
    <dgm:cxn modelId="{B91ABA68-3672-4D55-A9E6-E7177B658FAF}" srcId="{793D0019-25F0-4053-9CC7-C137C7D129B0}" destId="{A305FD3A-8F15-434D-ADDE-52851D398AA4}" srcOrd="0" destOrd="0" parTransId="{7D22F451-A90B-41F8-973C-3550A0B8BEEE}" sibTransId="{BA06441C-15F8-4F47-AFBA-D559919C002D}"/>
    <dgm:cxn modelId="{9223A069-ABE3-4132-8D26-63F0F3643C7E}" type="presOf" srcId="{3C013E91-B525-4883-9E1D-260206CE4CCE}" destId="{09889474-BCE3-4195-952E-F87E1B096A77}" srcOrd="0" destOrd="0" presId="urn:microsoft.com/office/officeart/2005/8/layout/hierarchy1"/>
    <dgm:cxn modelId="{1AD6EE4F-8BB5-4C0E-9B2B-ACB5D97BFDBF}" srcId="{A305FD3A-8F15-434D-ADDE-52851D398AA4}" destId="{3C013E91-B525-4883-9E1D-260206CE4CCE}" srcOrd="0" destOrd="0" parTransId="{4D8991EA-5061-4435-9364-864087249ECA}" sibTransId="{3E64B636-2EA3-4BB7-85FB-769C11DB4360}"/>
    <dgm:cxn modelId="{AB803772-A3E4-41AE-BA15-E7E2D9FCFB06}" type="presOf" srcId="{93D7163D-BAE5-4631-A9E4-5CA971E08573}" destId="{A6C6395C-4D74-429A-BB10-0D896D85580F}" srcOrd="0" destOrd="0" presId="urn:microsoft.com/office/officeart/2005/8/layout/hierarchy1"/>
    <dgm:cxn modelId="{4594547E-AC06-4699-BD59-7BDBB4139601}" srcId="{A305FD3A-8F15-434D-ADDE-52851D398AA4}" destId="{93D7163D-BAE5-4631-A9E4-5CA971E08573}" srcOrd="1" destOrd="0" parTransId="{533BBC36-E98C-450F-AE67-44EBD3B50A65}" sibTransId="{5D65CDC3-799F-4D35-8802-1CCBFF19F03D}"/>
    <dgm:cxn modelId="{42492296-95A9-4C8E-8416-F1099FB49DF9}" type="presOf" srcId="{5B31B45F-FB21-45DE-96E4-0290CCFC8B52}" destId="{C50FF41D-F034-4230-991A-80C0B1E72A9F}" srcOrd="0" destOrd="0" presId="urn:microsoft.com/office/officeart/2005/8/layout/hierarchy1"/>
    <dgm:cxn modelId="{8EA3B7B2-79FF-4C3C-95C1-284084722BA5}" type="presOf" srcId="{5B0D92BF-441C-4803-B81E-19F6C989360B}" destId="{DE122C23-23B6-4D7D-BED9-BA575F8E8BAF}" srcOrd="0" destOrd="0" presId="urn:microsoft.com/office/officeart/2005/8/layout/hierarchy1"/>
    <dgm:cxn modelId="{9FA1E8C0-F08B-4732-B56D-0658F1AFE6FD}" type="presOf" srcId="{4A6F6D2A-3693-451E-B055-BEABFA2720C1}" destId="{47F25069-A272-4812-BF81-6BD7CF7E62B0}" srcOrd="0" destOrd="0" presId="urn:microsoft.com/office/officeart/2005/8/layout/hierarchy1"/>
    <dgm:cxn modelId="{F27200E5-7CBA-460E-ACA6-171237FCDAA8}" type="presOf" srcId="{A305FD3A-8F15-434D-ADDE-52851D398AA4}" destId="{65771357-767F-43D7-866B-304E800FB53C}" srcOrd="0" destOrd="0" presId="urn:microsoft.com/office/officeart/2005/8/layout/hierarchy1"/>
    <dgm:cxn modelId="{568DD5FC-E646-4D15-8929-C34F061DAD7B}" type="presParOf" srcId="{DE122C23-23B6-4D7D-BED9-BA575F8E8BAF}" destId="{79E43701-107B-4A6A-BFAC-B1E88BC3964A}" srcOrd="0" destOrd="0" presId="urn:microsoft.com/office/officeart/2005/8/layout/hierarchy1"/>
    <dgm:cxn modelId="{CD62EB73-EBDA-4875-90BB-C1E123BFABF3}" type="presParOf" srcId="{79E43701-107B-4A6A-BFAC-B1E88BC3964A}" destId="{E66E2824-FF00-4ECC-A8F3-640D0B2956B9}" srcOrd="0" destOrd="0" presId="urn:microsoft.com/office/officeart/2005/8/layout/hierarchy1"/>
    <dgm:cxn modelId="{A3FB9B2B-2752-423E-BED2-FABF81D652DF}" type="presParOf" srcId="{E66E2824-FF00-4ECC-A8F3-640D0B2956B9}" destId="{898F775F-43B2-48B7-9A97-08355ACC3601}" srcOrd="0" destOrd="0" presId="urn:microsoft.com/office/officeart/2005/8/layout/hierarchy1"/>
    <dgm:cxn modelId="{80FE9F85-E125-42A5-940B-1B4B594F9228}" type="presParOf" srcId="{E66E2824-FF00-4ECC-A8F3-640D0B2956B9}" destId="{07C6F228-3038-4E32-854B-BC56357CDDF1}" srcOrd="1" destOrd="0" presId="urn:microsoft.com/office/officeart/2005/8/layout/hierarchy1"/>
    <dgm:cxn modelId="{7FF55DD8-57F4-414B-8EFD-171521A61BEC}" type="presParOf" srcId="{79E43701-107B-4A6A-BFAC-B1E88BC3964A}" destId="{6F9C14B6-2A0B-4223-819F-43371647126A}" srcOrd="1" destOrd="0" presId="urn:microsoft.com/office/officeart/2005/8/layout/hierarchy1"/>
    <dgm:cxn modelId="{A5B0FFF5-F1F3-46EE-B8ED-8AEE3403987C}" type="presParOf" srcId="{6F9C14B6-2A0B-4223-819F-43371647126A}" destId="{947B61A6-E7C4-483A-A284-D5634448C5DD}" srcOrd="0" destOrd="0" presId="urn:microsoft.com/office/officeart/2005/8/layout/hierarchy1"/>
    <dgm:cxn modelId="{239DA045-8D64-400F-9682-BA325B3FA8E5}" type="presParOf" srcId="{6F9C14B6-2A0B-4223-819F-43371647126A}" destId="{47F64289-95C8-44F2-BAA1-41AC90C9024E}" srcOrd="1" destOrd="0" presId="urn:microsoft.com/office/officeart/2005/8/layout/hierarchy1"/>
    <dgm:cxn modelId="{136439C2-E5A7-4BFC-B9B2-7E3419133542}" type="presParOf" srcId="{47F64289-95C8-44F2-BAA1-41AC90C9024E}" destId="{FE8F3F99-20F2-4228-AB6A-B79240CEBD67}" srcOrd="0" destOrd="0" presId="urn:microsoft.com/office/officeart/2005/8/layout/hierarchy1"/>
    <dgm:cxn modelId="{E932D361-1643-4784-8EEC-5C783442C2AB}" type="presParOf" srcId="{FE8F3F99-20F2-4228-AB6A-B79240CEBD67}" destId="{3925CED9-1793-41AF-8F05-3CB5A25184E6}" srcOrd="0" destOrd="0" presId="urn:microsoft.com/office/officeart/2005/8/layout/hierarchy1"/>
    <dgm:cxn modelId="{5A6C5EE9-5196-4AB9-99CB-A46154D51B9D}" type="presParOf" srcId="{FE8F3F99-20F2-4228-AB6A-B79240CEBD67}" destId="{65771357-767F-43D7-866B-304E800FB53C}" srcOrd="1" destOrd="0" presId="urn:microsoft.com/office/officeart/2005/8/layout/hierarchy1"/>
    <dgm:cxn modelId="{A6F4157E-482C-4DCB-B706-CCCA852F65E4}" type="presParOf" srcId="{47F64289-95C8-44F2-BAA1-41AC90C9024E}" destId="{48DD83CA-B7D8-4C35-BB22-356CC95DC4FB}" srcOrd="1" destOrd="0" presId="urn:microsoft.com/office/officeart/2005/8/layout/hierarchy1"/>
    <dgm:cxn modelId="{1CF85914-0D33-4321-B472-4ECD470BCA40}" type="presParOf" srcId="{48DD83CA-B7D8-4C35-BB22-356CC95DC4FB}" destId="{CD5159D8-3A7B-4514-892C-06A2AB38E4F5}" srcOrd="0" destOrd="0" presId="urn:microsoft.com/office/officeart/2005/8/layout/hierarchy1"/>
    <dgm:cxn modelId="{9138B4B0-C429-4211-9537-0227B69E8C29}" type="presParOf" srcId="{48DD83CA-B7D8-4C35-BB22-356CC95DC4FB}" destId="{70D7B791-B032-43BF-8B9B-8AD03B8FA7C7}" srcOrd="1" destOrd="0" presId="urn:microsoft.com/office/officeart/2005/8/layout/hierarchy1"/>
    <dgm:cxn modelId="{9393D02A-3836-47B2-8BE2-990B8C2BD445}" type="presParOf" srcId="{70D7B791-B032-43BF-8B9B-8AD03B8FA7C7}" destId="{3DE341FA-822F-4622-A4F9-D262BA5D024B}" srcOrd="0" destOrd="0" presId="urn:microsoft.com/office/officeart/2005/8/layout/hierarchy1"/>
    <dgm:cxn modelId="{2D8BBEA6-3AE7-4363-82BB-578FF0822312}" type="presParOf" srcId="{3DE341FA-822F-4622-A4F9-D262BA5D024B}" destId="{1135A617-B78B-4679-AD87-C86FFB83A57B}" srcOrd="0" destOrd="0" presId="urn:microsoft.com/office/officeart/2005/8/layout/hierarchy1"/>
    <dgm:cxn modelId="{93370599-D27B-43DD-A97A-ED133DE04E3D}" type="presParOf" srcId="{3DE341FA-822F-4622-A4F9-D262BA5D024B}" destId="{09889474-BCE3-4195-952E-F87E1B096A77}" srcOrd="1" destOrd="0" presId="urn:microsoft.com/office/officeart/2005/8/layout/hierarchy1"/>
    <dgm:cxn modelId="{9D20AB67-44FA-4F59-B4E6-B948F5526AEF}" type="presParOf" srcId="{70D7B791-B032-43BF-8B9B-8AD03B8FA7C7}" destId="{8FD6880C-22BF-423C-89B1-A5B3522A99AE}" srcOrd="1" destOrd="0" presId="urn:microsoft.com/office/officeart/2005/8/layout/hierarchy1"/>
    <dgm:cxn modelId="{F6ED1CF8-AD34-4536-B6BA-5F3415D42256}" type="presParOf" srcId="{48DD83CA-B7D8-4C35-BB22-356CC95DC4FB}" destId="{952B10EA-97EF-4678-9F1D-6931DEE33E85}" srcOrd="2" destOrd="0" presId="urn:microsoft.com/office/officeart/2005/8/layout/hierarchy1"/>
    <dgm:cxn modelId="{ABB9D6ED-0CC5-43C7-B671-0B7FB2CA47B9}" type="presParOf" srcId="{48DD83CA-B7D8-4C35-BB22-356CC95DC4FB}" destId="{B87731DF-D3F2-4672-A94C-243FE691388F}" srcOrd="3" destOrd="0" presId="urn:microsoft.com/office/officeart/2005/8/layout/hierarchy1"/>
    <dgm:cxn modelId="{65694204-330E-4977-A998-9D88E871AAB2}" type="presParOf" srcId="{B87731DF-D3F2-4672-A94C-243FE691388F}" destId="{5ED429A3-3BD5-4ECF-8426-3339050943C1}" srcOrd="0" destOrd="0" presId="urn:microsoft.com/office/officeart/2005/8/layout/hierarchy1"/>
    <dgm:cxn modelId="{C392296D-0F1A-496A-B1A4-1497F6EB08A9}" type="presParOf" srcId="{5ED429A3-3BD5-4ECF-8426-3339050943C1}" destId="{6CCBB801-5BFB-44B6-BD62-4D6AF4BEB69A}" srcOrd="0" destOrd="0" presId="urn:microsoft.com/office/officeart/2005/8/layout/hierarchy1"/>
    <dgm:cxn modelId="{E52C8344-41E8-47CF-8457-6476D15C65EC}" type="presParOf" srcId="{5ED429A3-3BD5-4ECF-8426-3339050943C1}" destId="{A6C6395C-4D74-429A-BB10-0D896D85580F}" srcOrd="1" destOrd="0" presId="urn:microsoft.com/office/officeart/2005/8/layout/hierarchy1"/>
    <dgm:cxn modelId="{8312F9C9-6C2F-426B-9C3E-2E2B53A8B99D}" type="presParOf" srcId="{B87731DF-D3F2-4672-A94C-243FE691388F}" destId="{9393E5F8-6AA5-465A-86D7-083DA6E8667F}" srcOrd="1" destOrd="0" presId="urn:microsoft.com/office/officeart/2005/8/layout/hierarchy1"/>
    <dgm:cxn modelId="{C109DF9B-1233-40A6-A58C-D976F21659FD}" type="presParOf" srcId="{6F9C14B6-2A0B-4223-819F-43371647126A}" destId="{47F25069-A272-4812-BF81-6BD7CF7E62B0}" srcOrd="2" destOrd="0" presId="urn:microsoft.com/office/officeart/2005/8/layout/hierarchy1"/>
    <dgm:cxn modelId="{39A5FEAF-3C23-4746-B7A6-A15F4496950D}" type="presParOf" srcId="{6F9C14B6-2A0B-4223-819F-43371647126A}" destId="{1A5895B1-1F67-43B7-BDFC-EDCB15FA8243}" srcOrd="3" destOrd="0" presId="urn:microsoft.com/office/officeart/2005/8/layout/hierarchy1"/>
    <dgm:cxn modelId="{C6A7B6C3-6E04-4AF2-BC1E-B6CD4A51E43A}" type="presParOf" srcId="{1A5895B1-1F67-43B7-BDFC-EDCB15FA8243}" destId="{320BF0B0-C2B2-49DA-9D7B-8CC38B6A8CF8}" srcOrd="0" destOrd="0" presId="urn:microsoft.com/office/officeart/2005/8/layout/hierarchy1"/>
    <dgm:cxn modelId="{AB3BBAA7-121D-4764-B917-A0E3FE1AD45A}" type="presParOf" srcId="{320BF0B0-C2B2-49DA-9D7B-8CC38B6A8CF8}" destId="{D12C88E7-9F03-4D19-8D87-9C3931F744E1}" srcOrd="0" destOrd="0" presId="urn:microsoft.com/office/officeart/2005/8/layout/hierarchy1"/>
    <dgm:cxn modelId="{A0B06B89-C6CE-4725-98A7-E70EA8FFEE6A}" type="presParOf" srcId="{320BF0B0-C2B2-49DA-9D7B-8CC38B6A8CF8}" destId="{C50FF41D-F034-4230-991A-80C0B1E72A9F}" srcOrd="1" destOrd="0" presId="urn:microsoft.com/office/officeart/2005/8/layout/hierarchy1"/>
    <dgm:cxn modelId="{D12EEDAC-3BFA-48B4-B115-DE79B1E93B08}" type="presParOf" srcId="{1A5895B1-1F67-43B7-BDFC-EDCB15FA8243}" destId="{8F921D9F-0E93-478B-9A58-8E6C6E94DD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5069-A272-4812-BF81-6BD7CF7E62B0}">
      <dsp:nvSpPr>
        <dsp:cNvPr id="0" name=""/>
        <dsp:cNvSpPr/>
      </dsp:nvSpPr>
      <dsp:spPr>
        <a:xfrm>
          <a:off x="435080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B10EA-97EF-4678-9F1D-6931DEE33E85}">
      <dsp:nvSpPr>
        <dsp:cNvPr id="0" name=""/>
        <dsp:cNvSpPr/>
      </dsp:nvSpPr>
      <dsp:spPr>
        <a:xfrm>
          <a:off x="3126623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23"/>
              </a:lnTo>
              <a:lnTo>
                <a:pt x="1224180" y="397023"/>
              </a:lnTo>
              <a:lnTo>
                <a:pt x="122418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159D8-3A7B-4514-892C-06A2AB38E4F5}">
      <dsp:nvSpPr>
        <dsp:cNvPr id="0" name=""/>
        <dsp:cNvSpPr/>
      </dsp:nvSpPr>
      <dsp:spPr>
        <a:xfrm>
          <a:off x="1902442" y="3127442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B61A6-E7C4-483A-A284-D5634448C5DD}">
      <dsp:nvSpPr>
        <dsp:cNvPr id="0" name=""/>
        <dsp:cNvSpPr/>
      </dsp:nvSpPr>
      <dsp:spPr>
        <a:xfrm>
          <a:off x="3126623" y="1272809"/>
          <a:ext cx="1224180" cy="582598"/>
        </a:xfrm>
        <a:custGeom>
          <a:avLst/>
          <a:gdLst/>
          <a:ahLst/>
          <a:cxnLst/>
          <a:rect l="0" t="0" r="0" b="0"/>
          <a:pathLst>
            <a:path>
              <a:moveTo>
                <a:pt x="1224180" y="0"/>
              </a:moveTo>
              <a:lnTo>
                <a:pt x="1224180" y="397023"/>
              </a:lnTo>
              <a:lnTo>
                <a:pt x="0" y="397023"/>
              </a:lnTo>
              <a:lnTo>
                <a:pt x="0" y="58259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F775F-43B2-48B7-9A97-08355ACC3601}">
      <dsp:nvSpPr>
        <dsp:cNvPr id="0" name=""/>
        <dsp:cNvSpPr/>
      </dsp:nvSpPr>
      <dsp:spPr>
        <a:xfrm>
          <a:off x="3349201" y="774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C6F228-3038-4E32-854B-BC56357CDDF1}">
      <dsp:nvSpPr>
        <dsp:cNvPr id="0" name=""/>
        <dsp:cNvSpPr/>
      </dsp:nvSpPr>
      <dsp:spPr>
        <a:xfrm>
          <a:off x="3571779" y="212223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адрони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249480"/>
        <a:ext cx="1928690" cy="1197520"/>
      </dsp:txXfrm>
    </dsp:sp>
    <dsp:sp modelId="{3925CED9-1793-41AF-8F05-3CB5A25184E6}">
      <dsp:nvSpPr>
        <dsp:cNvPr id="0" name=""/>
        <dsp:cNvSpPr/>
      </dsp:nvSpPr>
      <dsp:spPr>
        <a:xfrm>
          <a:off x="2125020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71357-767F-43D7-866B-304E800FB53C}">
      <dsp:nvSpPr>
        <dsp:cNvPr id="0" name=""/>
        <dsp:cNvSpPr/>
      </dsp:nvSpPr>
      <dsp:spPr>
        <a:xfrm>
          <a:off x="2347599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стабільні</a:t>
          </a:r>
          <a:r>
            <a:rPr lang="en-US" sz="2100" b="1" kern="1200" dirty="0">
              <a:solidFill>
                <a:srgbClr val="C00000"/>
              </a:solidFill>
            </a:rPr>
            <a:t> </a:t>
          </a:r>
          <a:r>
            <a:rPr lang="uk-UA" sz="2100" b="1" kern="1200" dirty="0">
              <a:solidFill>
                <a:srgbClr val="C00000"/>
              </a:solidFill>
            </a:rPr>
            <a:t>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&gt;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-20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2384856" y="2104114"/>
        <a:ext cx="1928690" cy="1197520"/>
      </dsp:txXfrm>
    </dsp:sp>
    <dsp:sp modelId="{1135A617-B78B-4679-AD87-C86FFB83A57B}">
      <dsp:nvSpPr>
        <dsp:cNvPr id="0" name=""/>
        <dsp:cNvSpPr/>
      </dsp:nvSpPr>
      <dsp:spPr>
        <a:xfrm>
          <a:off x="900840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889474-BCE3-4195-952E-F87E1B096A77}">
      <dsp:nvSpPr>
        <dsp:cNvPr id="0" name=""/>
        <dsp:cNvSpPr/>
      </dsp:nvSpPr>
      <dsp:spPr>
        <a:xfrm>
          <a:off x="1123418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баріони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1160675" y="3958747"/>
        <a:ext cx="1928690" cy="1197520"/>
      </dsp:txXfrm>
    </dsp:sp>
    <dsp:sp modelId="{6CCBB801-5BFB-44B6-BD62-4D6AF4BEB69A}">
      <dsp:nvSpPr>
        <dsp:cNvPr id="0" name=""/>
        <dsp:cNvSpPr/>
      </dsp:nvSpPr>
      <dsp:spPr>
        <a:xfrm>
          <a:off x="3349201" y="3710041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C6395C-4D74-429A-BB10-0D896D85580F}">
      <dsp:nvSpPr>
        <dsp:cNvPr id="0" name=""/>
        <dsp:cNvSpPr/>
      </dsp:nvSpPr>
      <dsp:spPr>
        <a:xfrm>
          <a:off x="3571779" y="3921490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мезони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3609036" y="3958747"/>
        <a:ext cx="1928690" cy="1197520"/>
      </dsp:txXfrm>
    </dsp:sp>
    <dsp:sp modelId="{D12C88E7-9F03-4D19-8D87-9C3931F744E1}">
      <dsp:nvSpPr>
        <dsp:cNvPr id="0" name=""/>
        <dsp:cNvSpPr/>
      </dsp:nvSpPr>
      <dsp:spPr>
        <a:xfrm>
          <a:off x="4573381" y="1855407"/>
          <a:ext cx="2003204" cy="1272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0FF41D-F034-4230-991A-80C0B1E72A9F}">
      <dsp:nvSpPr>
        <dsp:cNvPr id="0" name=""/>
        <dsp:cNvSpPr/>
      </dsp:nvSpPr>
      <dsp:spPr>
        <a:xfrm>
          <a:off x="4795960" y="2066857"/>
          <a:ext cx="2003204" cy="127203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резонанси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b="1" kern="1200" dirty="0">
              <a:solidFill>
                <a:srgbClr val="C00000"/>
              </a:solidFill>
            </a:rPr>
            <a:t>(</a:t>
          </a:r>
          <a:r>
            <a:rPr lang="uk-UA" sz="2100" b="1" kern="1200" dirty="0">
              <a:solidFill>
                <a:srgbClr val="C00000"/>
              </a:solidFill>
              <a:sym typeface="Symbol" panose="05050102010706020507" pitchFamily="18" charset="2"/>
            </a:rPr>
            <a:t>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&lt; 10</a:t>
          </a:r>
          <a:r>
            <a:rPr lang="en-US" sz="2100" b="1" kern="1200" baseline="30000" dirty="0">
              <a:solidFill>
                <a:srgbClr val="C00000"/>
              </a:solidFill>
              <a:sym typeface="Symbol" panose="05050102010706020507" pitchFamily="18" charset="2"/>
            </a:rPr>
            <a:t>-23</a:t>
          </a:r>
          <a:r>
            <a:rPr lang="en-US" sz="2100" b="1" kern="1200" dirty="0">
              <a:solidFill>
                <a:srgbClr val="C00000"/>
              </a:solidFill>
              <a:sym typeface="Symbol" panose="05050102010706020507" pitchFamily="18" charset="2"/>
            </a:rPr>
            <a:t> c</a:t>
          </a:r>
          <a:r>
            <a:rPr lang="uk-UA" sz="2100" b="1" kern="1200" dirty="0">
              <a:solidFill>
                <a:srgbClr val="C00000"/>
              </a:solidFill>
            </a:rPr>
            <a:t>)</a:t>
          </a:r>
          <a:endParaRPr lang="x-none" sz="2100" b="1" kern="1200" dirty="0">
            <a:solidFill>
              <a:srgbClr val="C00000"/>
            </a:solidFill>
          </a:endParaRPr>
        </a:p>
      </dsp:txBody>
      <dsp:txXfrm>
        <a:off x="4833217" y="2104114"/>
        <a:ext cx="1928690" cy="119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Relationship Id="rId4" Type="http://schemas.openxmlformats.org/officeDocument/2006/relationships/image" Target="../media/image17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0425FE-D7FA-47C5-BC9C-ABD5666E8D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4BABCD-A4E3-4840-BBD1-54D9827E65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4AE5A9-1C40-49A4-BD4D-2175B0341B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7515C6-94B3-40F5-A6B0-A16D373F3AC6}" type="slidenum">
              <a:rPr lang="es-ES" altLang="ru-UA"/>
              <a:pPr/>
              <a:t>‹#›</a:t>
            </a:fld>
            <a:endParaRPr lang="es-ES" altLang="ru-UA"/>
          </a:p>
        </p:txBody>
      </p:sp>
    </p:spTree>
    <p:extLst>
      <p:ext uri="{BB962C8B-B14F-4D97-AF65-F5344CB8AC3E}">
        <p14:creationId xmlns:p14="http://schemas.microsoft.com/office/powerpoint/2010/main" val="391803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63.jpeg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66.png"/><Relationship Id="rId4" Type="http://schemas.openxmlformats.org/officeDocument/2006/relationships/image" Target="../media/image64.jp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7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7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1.wmf"/><Relationship Id="rId11" Type="http://schemas.openxmlformats.org/officeDocument/2006/relationships/image" Target="../media/image74.jpg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3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79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3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40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92.wmf"/><Relationship Id="rId5" Type="http://schemas.openxmlformats.org/officeDocument/2006/relationships/image" Target="../media/image90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0.jp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image" Target="../media/image97.wmf"/><Relationship Id="rId9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gif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oleObject" Target="../embeddings/oleObject49.bin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111.png"/><Relationship Id="rId4" Type="http://schemas.openxmlformats.org/officeDocument/2006/relationships/image" Target="../media/image106.wmf"/><Relationship Id="rId9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oleObject" Target="../embeddings/oleObject51.bin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117.png"/><Relationship Id="rId4" Type="http://schemas.openxmlformats.org/officeDocument/2006/relationships/image" Target="../media/image112.wmf"/><Relationship Id="rId9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21.png"/><Relationship Id="rId7" Type="http://schemas.openxmlformats.org/officeDocument/2006/relationships/image" Target="../media/image12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2.png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53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9.wmf"/><Relationship Id="rId18" Type="http://schemas.openxmlformats.org/officeDocument/2006/relationships/oleObject" Target="../embeddings/oleObject6.bin"/><Relationship Id="rId3" Type="http://schemas.openxmlformats.org/officeDocument/2006/relationships/image" Target="../media/image14.jpeg"/><Relationship Id="rId21" Type="http://schemas.openxmlformats.org/officeDocument/2006/relationships/image" Target="../media/image13.wmf"/><Relationship Id="rId7" Type="http://schemas.openxmlformats.org/officeDocument/2006/relationships/image" Target="../media/image18.png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image" Target="../media/image8.wmf"/><Relationship Id="rId5" Type="http://schemas.openxmlformats.org/officeDocument/2006/relationships/image" Target="../media/image16.jpeg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12.wmf"/><Relationship Id="rId4" Type="http://schemas.openxmlformats.org/officeDocument/2006/relationships/image" Target="../media/image15.jpeg"/><Relationship Id="rId9" Type="http://schemas.openxmlformats.org/officeDocument/2006/relationships/image" Target="../media/image7.wmf"/><Relationship Id="rId1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7.png"/><Relationship Id="rId4" Type="http://schemas.openxmlformats.org/officeDocument/2006/relationships/image" Target="../media/image12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image" Target="../media/image167.png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3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165.wmf"/><Relationship Id="rId4" Type="http://schemas.openxmlformats.org/officeDocument/2006/relationships/image" Target="../media/image162.w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72.wmf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6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74.wmf"/><Relationship Id="rId11" Type="http://schemas.openxmlformats.org/officeDocument/2006/relationships/image" Target="../media/image178.png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177.png"/><Relationship Id="rId4" Type="http://schemas.openxmlformats.org/officeDocument/2006/relationships/image" Target="../media/image173.wmf"/><Relationship Id="rId9" Type="http://schemas.openxmlformats.org/officeDocument/2006/relationships/image" Target="../media/image1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0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24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ebp"/><Relationship Id="rId3" Type="http://schemas.openxmlformats.org/officeDocument/2006/relationships/oleObject" Target="../embeddings/oleObject16.bin"/><Relationship Id="rId7" Type="http://schemas.openxmlformats.org/officeDocument/2006/relationships/image" Target="../media/image3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wmf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23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image" Target="../media/image41.jpeg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4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4695527"/>
            <a:ext cx="47880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uk-UA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Елементи ядерної фізики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7176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залежать від взаємної орієнтації </a:t>
            </a:r>
            <a:r>
              <a:rPr lang="uk-UA" sz="2800" dirty="0" err="1"/>
              <a:t>спінів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5373216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є центральними</a:t>
            </a:r>
            <a:endParaRPr lang="ru-UA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21BFA-6683-4496-9552-A3426E80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92896"/>
            <a:ext cx="2735586" cy="21059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771F5D-2D75-4B29-94DF-5C9A621D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280677"/>
            <a:ext cx="3312368" cy="25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5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683568" y="1628800"/>
            <a:ext cx="6731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мають частково обмінний характер</a:t>
            </a:r>
            <a:endParaRPr lang="ru-U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83568" y="4077072"/>
            <a:ext cx="585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характеризуються насиченням</a:t>
            </a:r>
            <a:endParaRPr lang="ru-UA" sz="2800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0408050-1983-4434-BF96-415643CD0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55871"/>
              </p:ext>
            </p:extLst>
          </p:nvPr>
        </p:nvGraphicFramePr>
        <p:xfrm>
          <a:off x="1336932" y="4797152"/>
          <a:ext cx="2711753" cy="75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8" name="Equation" r:id="rId3" imgW="3848040" imgH="1066680" progId="Equation.DSMT4">
                  <p:embed/>
                </p:oleObj>
              </mc:Choice>
              <mc:Fallback>
                <p:oleObj name="Equation" r:id="rId3" imgW="384804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932" y="4797152"/>
                        <a:ext cx="2711753" cy="751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9790E82-C4D6-4238-AD51-C2D9FE515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482395"/>
              </p:ext>
            </p:extLst>
          </p:nvPr>
        </p:nvGraphicFramePr>
        <p:xfrm>
          <a:off x="5657412" y="4940949"/>
          <a:ext cx="1283217" cy="464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9" name="Equation" r:id="rId5" imgW="1612800" imgH="583920" progId="Equation.DSMT4">
                  <p:embed/>
                </p:oleObj>
              </mc:Choice>
              <mc:Fallback>
                <p:oleObj name="Equation" r:id="rId5" imgW="1612800" imgH="58392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0408050-1983-4434-BF96-415643CD0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7412" y="4940949"/>
                        <a:ext cx="1283217" cy="464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B47174-964B-475F-8E42-249299482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965" y="2316196"/>
            <a:ext cx="4041055" cy="15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9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467544" y="1988840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мезонна теорія</a:t>
            </a:r>
            <a:endParaRPr lang="ru-UA" sz="2800" dirty="0"/>
          </a:p>
        </p:txBody>
      </p:sp>
      <p:pic>
        <p:nvPicPr>
          <p:cNvPr id="27653" name="Picture 5" descr="Юкава Хидэки">
            <a:extLst>
              <a:ext uri="{FF2B5EF4-FFF2-40B4-BE49-F238E27FC236}">
                <a16:creationId xmlns:a16="http://schemas.microsoft.com/office/drawing/2014/main" id="{E2744239-BF69-461D-A1B7-52CFF60F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42" y="4443014"/>
            <a:ext cx="1658292" cy="214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B0AF6-0955-409B-BDB8-FDF75AA7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821889"/>
            <a:ext cx="3286125" cy="1819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3BFF86-9A15-41B5-B4BB-962DEF49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9" y="2689171"/>
            <a:ext cx="3382119" cy="1637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38E96E-FF29-4C61-83B5-6BA011CBB250}"/>
              </a:ext>
            </a:extLst>
          </p:cNvPr>
          <p:cNvSpPr txBox="1"/>
          <p:nvPr/>
        </p:nvSpPr>
        <p:spPr>
          <a:xfrm>
            <a:off x="4355976" y="1844824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квантова хромодинаміка</a:t>
            </a:r>
            <a:endParaRPr lang="ru-UA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8EC442-2A0A-4542-8CD2-58B32BC292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85" y="5077779"/>
            <a:ext cx="959404" cy="12792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ED2892-520D-4D57-87E8-0FEF1DB4AD7C}"/>
              </a:ext>
            </a:extLst>
          </p:cNvPr>
          <p:cNvSpPr txBox="1"/>
          <p:nvPr/>
        </p:nvSpPr>
        <p:spPr>
          <a:xfrm>
            <a:off x="4211960" y="6356984"/>
            <a:ext cx="127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Гросс</a:t>
            </a:r>
            <a:endParaRPr lang="ru-UA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FE9E54-2ECA-4DC5-BCA0-CDDB0B0B9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077779"/>
            <a:ext cx="1026252" cy="1272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109D03-0B18-4035-8DEE-11DF876F4F67}"/>
              </a:ext>
            </a:extLst>
          </p:cNvPr>
          <p:cNvSpPr txBox="1"/>
          <p:nvPr/>
        </p:nvSpPr>
        <p:spPr>
          <a:xfrm>
            <a:off x="5779701" y="6346797"/>
            <a:ext cx="145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Ф. </a:t>
            </a:r>
            <a:r>
              <a:rPr lang="uk-UA" sz="2000" dirty="0" err="1"/>
              <a:t>Вільчек</a:t>
            </a:r>
            <a:endParaRPr lang="ru-UA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B1AB7A-DA70-466A-9BE3-E568D1C1F6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19" y="5052788"/>
            <a:ext cx="1261569" cy="12940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19D246-3613-4FB7-865B-29F78ABBA970}"/>
              </a:ext>
            </a:extLst>
          </p:cNvPr>
          <p:cNvSpPr txBox="1"/>
          <p:nvPr/>
        </p:nvSpPr>
        <p:spPr>
          <a:xfrm>
            <a:off x="7374772" y="6346797"/>
            <a:ext cx="166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Д. </a:t>
            </a:r>
            <a:r>
              <a:rPr lang="uk-UA" sz="2000" dirty="0" err="1"/>
              <a:t>Політцер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0124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7BECDEF8-381E-4C4C-ADCA-2D2747AF3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889" y="600305"/>
            <a:ext cx="6655974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Радіоактивність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Основний</a:t>
            </a:r>
            <a:r>
              <a:rPr lang="ru-RU" altLang="ru-UA" sz="3400" b="0" dirty="0"/>
              <a:t> закон </a:t>
            </a:r>
            <a:r>
              <a:rPr lang="ru-RU" altLang="ru-UA" sz="3400" b="0" dirty="0" err="1"/>
              <a:t>радіоактивного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розпаду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/>
              <a:t>Типи </a:t>
            </a:r>
            <a:r>
              <a:rPr lang="ru-RU" altLang="ru-UA" sz="3400" b="0" dirty="0" err="1"/>
              <a:t>радіоактивних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процесів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BF822-F53D-45B0-9A55-92AC1DB49E91}"/>
              </a:ext>
            </a:extLst>
          </p:cNvPr>
          <p:cNvSpPr txBox="1"/>
          <p:nvPr/>
        </p:nvSpPr>
        <p:spPr>
          <a:xfrm>
            <a:off x="7009457" y="5545368"/>
            <a:ext cx="1655614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Содді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42AD5-31E1-4D74-9AE4-BCFF677D8DB7}"/>
              </a:ext>
            </a:extLst>
          </p:cNvPr>
          <p:cNvSpPr txBox="1"/>
          <p:nvPr/>
        </p:nvSpPr>
        <p:spPr>
          <a:xfrm>
            <a:off x="3090639" y="5600930"/>
            <a:ext cx="25717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latin typeface="Arial" charset="0"/>
                <a:cs typeface="Arial" charset="0"/>
              </a:rPr>
              <a:t>Ірен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і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Фредерік</a:t>
            </a:r>
            <a:r>
              <a:rPr lang="ru-RU" sz="2400" dirty="0"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latin typeface="Arial" charset="0"/>
                <a:cs typeface="Arial" charset="0"/>
              </a:rPr>
              <a:t>Жоліо-Кюрі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2885" name="Рисунок 6" descr="qr-codeRad.png">
            <a:extLst>
              <a:ext uri="{FF2B5EF4-FFF2-40B4-BE49-F238E27FC236}">
                <a16:creationId xmlns:a16="http://schemas.microsoft.com/office/drawing/2014/main" id="{D13EC6B6-73CD-4DBB-997C-542F536CA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6" y="0"/>
            <a:ext cx="24288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Рисунок 7" descr="250px-Frederick_Soddy.jpg">
            <a:extLst>
              <a:ext uri="{FF2B5EF4-FFF2-40B4-BE49-F238E27FC236}">
                <a16:creationId xmlns:a16="http://schemas.microsoft.com/office/drawing/2014/main" id="{44B71F97-8994-4154-AE66-F64FE63F3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029180"/>
            <a:ext cx="177800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7" name="Рисунок 8" descr="pic5.jpg">
            <a:extLst>
              <a:ext uri="{FF2B5EF4-FFF2-40B4-BE49-F238E27FC236}">
                <a16:creationId xmlns:a16="http://schemas.microsoft.com/office/drawing/2014/main" id="{FF0E5DDC-DF8D-4061-A822-FE201AB5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39" y="3029180"/>
            <a:ext cx="4429125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A72F96-F7C2-431C-AA41-AE45C884E522}"/>
              </a:ext>
            </a:extLst>
          </p:cNvPr>
          <p:cNvSpPr txBox="1"/>
          <p:nvPr/>
        </p:nvSpPr>
        <p:spPr>
          <a:xfrm>
            <a:off x="1187624" y="116632"/>
            <a:ext cx="59584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радіоактивність</a:t>
            </a:r>
            <a:r>
              <a:rPr lang="ru-RU" altLang="ru-UA" sz="3200" b="0" dirty="0"/>
              <a:t> </a:t>
            </a:r>
          </a:p>
          <a:p>
            <a:pPr algn="ctr"/>
            <a:r>
              <a:rPr lang="ru-RU" sz="2400" i="1" dirty="0" err="1"/>
              <a:t>самовільна</a:t>
            </a:r>
            <a:r>
              <a:rPr lang="ru-RU" sz="2400" i="1" dirty="0"/>
              <a:t> </a:t>
            </a:r>
            <a:r>
              <a:rPr lang="ru-RU" sz="2400" i="1" dirty="0" err="1"/>
              <a:t>зміна</a:t>
            </a:r>
            <a:r>
              <a:rPr lang="ru-RU" sz="2400" i="1" dirty="0"/>
              <a:t> складу атомного ядра</a:t>
            </a:r>
            <a:endParaRPr lang="ru-UA" sz="2400" i="1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341C0FE9-FC22-47CE-8DD9-5DFB16565E88}"/>
              </a:ext>
            </a:extLst>
          </p:cNvPr>
          <p:cNvSpPr/>
          <p:nvPr/>
        </p:nvSpPr>
        <p:spPr>
          <a:xfrm rot="16200000">
            <a:off x="3923928" y="-747464"/>
            <a:ext cx="1080120" cy="5832648"/>
          </a:xfrm>
          <a:prstGeom prst="rightBrace">
            <a:avLst>
              <a:gd name="adj1" fmla="val 38262"/>
              <a:gd name="adj2" fmla="val 49288"/>
            </a:avLst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70511-6190-4CD9-AD04-346C8E71098B}"/>
              </a:ext>
            </a:extLst>
          </p:cNvPr>
          <p:cNvSpPr txBox="1"/>
          <p:nvPr/>
        </p:nvSpPr>
        <p:spPr>
          <a:xfrm>
            <a:off x="323528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0070C0"/>
                </a:solidFill>
              </a:rPr>
              <a:t>природня</a:t>
            </a:r>
            <a:endParaRPr lang="ru-UA" sz="2400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04C12-CF1A-4970-B2B1-1F7A8816B773}"/>
              </a:ext>
            </a:extLst>
          </p:cNvPr>
          <p:cNvSpPr txBox="1"/>
          <p:nvPr/>
        </p:nvSpPr>
        <p:spPr>
          <a:xfrm>
            <a:off x="6156176" y="2774537"/>
            <a:ext cx="2448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UA" sz="3200" b="1" dirty="0" err="1">
                <a:solidFill>
                  <a:srgbClr val="C00000"/>
                </a:solidFill>
              </a:rPr>
              <a:t>штучна</a:t>
            </a:r>
            <a:endParaRPr lang="ru-UA" sz="2400" i="1" dirty="0">
              <a:solidFill>
                <a:srgbClr val="C00000"/>
              </a:solidFill>
            </a:endParaRPr>
          </a:p>
        </p:txBody>
      </p:sp>
      <p:pic>
        <p:nvPicPr>
          <p:cNvPr id="7" name="Рисунок 8" descr="pic5.jpg">
            <a:extLst>
              <a:ext uri="{FF2B5EF4-FFF2-40B4-BE49-F238E27FC236}">
                <a16:creationId xmlns:a16="http://schemas.microsoft.com/office/drawing/2014/main" id="{1FE8CE6A-96F2-4B06-915E-B40EF4DF2E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27" y="2018113"/>
            <a:ext cx="1242392" cy="72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4EEEC2-FE1D-47EE-B62C-9EA2A5577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1" y="1687645"/>
            <a:ext cx="773098" cy="1093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2302BE-5700-48B6-8763-FA67E31826AE}"/>
              </a:ext>
            </a:extLst>
          </p:cNvPr>
          <p:cNvSpPr txBox="1"/>
          <p:nvPr/>
        </p:nvSpPr>
        <p:spPr>
          <a:xfrm>
            <a:off x="1763688" y="2341619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1896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C2393-37A6-4EA3-BE4A-36B15F4F03EA}"/>
              </a:ext>
            </a:extLst>
          </p:cNvPr>
          <p:cNvSpPr txBox="1"/>
          <p:nvPr/>
        </p:nvSpPr>
        <p:spPr>
          <a:xfrm>
            <a:off x="6300192" y="2308810"/>
            <a:ext cx="773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/>
              <a:t>1</a:t>
            </a:r>
            <a:r>
              <a:rPr lang="uk-UA" sz="2000" dirty="0"/>
              <a:t>934</a:t>
            </a:r>
            <a:endParaRPr lang="ru-UA" sz="20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1ADEFCAA-EF85-4697-8E52-F2FCC229D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670334"/>
              </p:ext>
            </p:extLst>
          </p:nvPr>
        </p:nvGraphicFramePr>
        <p:xfrm>
          <a:off x="539552" y="4314801"/>
          <a:ext cx="5969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7" name="Equation" r:id="rId5" imgW="5968800" imgH="914400" progId="Equation.DSMT4">
                  <p:embed/>
                </p:oleObj>
              </mc:Choice>
              <mc:Fallback>
                <p:oleObj name="Equation" r:id="rId5" imgW="5968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52" y="4314801"/>
                        <a:ext cx="5969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25E2455D-4077-41F3-9958-EC82516773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212328"/>
              </p:ext>
            </p:extLst>
          </p:nvPr>
        </p:nvGraphicFramePr>
        <p:xfrm>
          <a:off x="685800" y="5661248"/>
          <a:ext cx="3886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8" name="Equation" r:id="rId7" imgW="3886200" imgH="901440" progId="Equation.DSMT4">
                  <p:embed/>
                </p:oleObj>
              </mc:Choice>
              <mc:Fallback>
                <p:oleObj name="Equation" r:id="rId7" imgW="3886200" imgH="901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1ADEFCAA-EF85-4697-8E52-F2FCC229DD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5800" y="5661248"/>
                        <a:ext cx="38862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D2E1A95-46F5-48C8-9851-C152246803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" y="228609"/>
            <a:ext cx="952500" cy="828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96AB7C-ED23-4995-8F5C-35D8D433B4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8264" y="4519588"/>
            <a:ext cx="17430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1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80585-FDA3-4031-918D-9BE192A12056}"/>
              </a:ext>
            </a:extLst>
          </p:cNvPr>
          <p:cNvSpPr txBox="1"/>
          <p:nvPr/>
        </p:nvSpPr>
        <p:spPr>
          <a:xfrm>
            <a:off x="35496" y="188640"/>
            <a:ext cx="7848872" cy="935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altLang="ru-UA" sz="3200" b="1" dirty="0" err="1"/>
              <a:t>закони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радіоактивного</a:t>
            </a:r>
            <a:r>
              <a:rPr lang="ru-RU" altLang="ru-UA" sz="3200" b="1" dirty="0"/>
              <a:t> </a:t>
            </a:r>
            <a:r>
              <a:rPr lang="ru-RU" altLang="ru-UA" sz="3200" b="1" dirty="0" err="1"/>
              <a:t>перетворення</a:t>
            </a:r>
            <a:r>
              <a:rPr lang="ru-RU" altLang="ru-UA" sz="32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158D6-AC98-42B3-8B04-B63DF1CF9F42}"/>
              </a:ext>
            </a:extLst>
          </p:cNvPr>
          <p:cNvSpPr txBox="1"/>
          <p:nvPr/>
        </p:nvSpPr>
        <p:spPr>
          <a:xfrm>
            <a:off x="4860032" y="1591077"/>
            <a:ext cx="3438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радіоактивні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ядра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можуть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вмирати</a:t>
            </a:r>
            <a:r>
              <a:rPr lang="ru-RU" sz="2000" i="1" dirty="0">
                <a:solidFill>
                  <a:schemeClr val="accent3">
                    <a:lumMod val="50000"/>
                  </a:schemeClr>
                </a:solidFill>
              </a:rPr>
              <a:t>, але не </a:t>
            </a:r>
            <a:r>
              <a:rPr lang="ru-RU" sz="2000" i="1" dirty="0" err="1">
                <a:solidFill>
                  <a:schemeClr val="accent3">
                    <a:lumMod val="50000"/>
                  </a:schemeClr>
                </a:solidFill>
              </a:rPr>
              <a:t>старіти</a:t>
            </a:r>
            <a:endParaRPr lang="ru-UA" sz="20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2BB2F00-6439-43A1-84F1-2FC7BF2D87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225413"/>
              </p:ext>
            </p:extLst>
          </p:nvPr>
        </p:nvGraphicFramePr>
        <p:xfrm>
          <a:off x="941636" y="1945020"/>
          <a:ext cx="2540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3" name="Equation" r:id="rId3" imgW="2539800" imgH="495000" progId="Equation.DSMT4">
                  <p:embed/>
                </p:oleObj>
              </mc:Choice>
              <mc:Fallback>
                <p:oleObj name="Equation" r:id="rId3" imgW="25398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1636" y="1945020"/>
                        <a:ext cx="25400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BE1C932-1BE3-4D05-8A31-BCAED6F9D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589170"/>
              </p:ext>
            </p:extLst>
          </p:nvPr>
        </p:nvGraphicFramePr>
        <p:xfrm>
          <a:off x="395536" y="3914761"/>
          <a:ext cx="3632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4" name="Equation" r:id="rId5" imgW="3632040" imgH="533160" progId="Equation.DSMT4">
                  <p:embed/>
                </p:oleObj>
              </mc:Choice>
              <mc:Fallback>
                <p:oleObj name="Equation" r:id="rId5" imgW="363204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2BB2F00-6439-43A1-84F1-2FC7BF2D87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536" y="3914761"/>
                        <a:ext cx="3632200" cy="5334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D4FBE6-CE99-414D-A6C1-0D09DF556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050649"/>
            <a:ext cx="4534272" cy="27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8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4588529" y="1556792"/>
            <a:ext cx="4211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період</a:t>
            </a:r>
            <a:r>
              <a:rPr lang="ru-RU" sz="3200" dirty="0">
                <a:solidFill>
                  <a:srgbClr val="7030A0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rgbClr val="7030A0"/>
                </a:solidFill>
                <a:latin typeface="Franklin Gothic Medium" panose="020B0603020102020204" pitchFamily="34" charset="0"/>
              </a:rPr>
              <a:t>напіврозпаду</a:t>
            </a:r>
            <a:endParaRPr lang="ru-UA" sz="3200" dirty="0">
              <a:solidFill>
                <a:srgbClr val="7030A0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82E647D-E376-4C72-BFA2-DA4C6A003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6941"/>
              </p:ext>
            </p:extLst>
          </p:nvPr>
        </p:nvGraphicFramePr>
        <p:xfrm>
          <a:off x="2267744" y="2859602"/>
          <a:ext cx="641350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6" name="Equation" r:id="rId3" imgW="6413400" imgH="1066680" progId="Equation.DSMT4">
                  <p:embed/>
                </p:oleObj>
              </mc:Choice>
              <mc:Fallback>
                <p:oleObj name="Equation" r:id="rId3" imgW="6413400" imgH="10666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482E647D-E376-4C72-BFA2-DA4C6A003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7744" y="2859602"/>
                        <a:ext cx="6413501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76915"/>
              </p:ext>
            </p:extLst>
          </p:nvPr>
        </p:nvGraphicFramePr>
        <p:xfrm>
          <a:off x="611560" y="4054562"/>
          <a:ext cx="1765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7" name="Equation" r:id="rId5" imgW="1765080" imgH="1066680" progId="Equation.DSMT4">
                  <p:embed/>
                </p:oleObj>
              </mc:Choice>
              <mc:Fallback>
                <p:oleObj name="Equation" r:id="rId5" imgW="1765080" imgH="10666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4054562"/>
                        <a:ext cx="1765300" cy="10668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C0D20B3D-542D-4BD5-9B92-3F32CB29B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004148"/>
              </p:ext>
            </p:extLst>
          </p:nvPr>
        </p:nvGraphicFramePr>
        <p:xfrm>
          <a:off x="4566127" y="4346364"/>
          <a:ext cx="4256228" cy="483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8" name="Equation" r:id="rId7" imgW="5257800" imgH="596880" progId="Equation.DSMT4">
                  <p:embed/>
                </p:oleObj>
              </mc:Choice>
              <mc:Fallback>
                <p:oleObj name="Equation" r:id="rId7" imgW="525780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C0D20B3D-542D-4BD5-9B92-3F32CB29B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66127" y="4346364"/>
                        <a:ext cx="4256228" cy="483195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F825586-0F90-4D73-AF4C-9676FD3021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922115"/>
              </p:ext>
            </p:extLst>
          </p:nvPr>
        </p:nvGraphicFramePr>
        <p:xfrm>
          <a:off x="679450" y="5470171"/>
          <a:ext cx="2908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9" name="Equation" r:id="rId9" imgW="2908080" imgH="977760" progId="Equation.DSMT4">
                  <p:embed/>
                </p:oleObj>
              </mc:Choice>
              <mc:Fallback>
                <p:oleObj name="Equation" r:id="rId9" imgW="2908080" imgH="97776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F825586-0F90-4D73-AF4C-9676FD302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9450" y="5470171"/>
                        <a:ext cx="2908300" cy="977900"/>
                      </a:xfrm>
                      <a:prstGeom prst="rect">
                        <a:avLst/>
                      </a:prstGeom>
                      <a:ln w="38100">
                        <a:solidFill>
                          <a:srgbClr val="FF33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B4653B-9FD2-4829-B155-9F0B70727E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358110"/>
            <a:ext cx="2571770" cy="120202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66A98F-F05A-45FE-8891-8D550FDA4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7200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BF678-7185-4DF0-8954-82517F49A98A}"/>
              </a:ext>
            </a:extLst>
          </p:cNvPr>
          <p:cNvSpPr txBox="1"/>
          <p:nvPr/>
        </p:nvSpPr>
        <p:spPr>
          <a:xfrm>
            <a:off x="0" y="1196752"/>
            <a:ext cx="7596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середній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час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життя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радіоактивного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Franklin Gothic Medium" panose="020B0603020102020204" pitchFamily="34" charset="0"/>
              </a:rPr>
              <a:t> ядра</a:t>
            </a:r>
            <a:endParaRPr lang="ru-UA" sz="3200" dirty="0">
              <a:solidFill>
                <a:schemeClr val="accent3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D811D45-4378-495C-94CA-6400FED18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650600"/>
              </p:ext>
            </p:extLst>
          </p:nvPr>
        </p:nvGraphicFramePr>
        <p:xfrm>
          <a:off x="395536" y="1844824"/>
          <a:ext cx="4343401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0" name="Equation" r:id="rId3" imgW="4343400" imgH="1295280" progId="Equation.DSMT4">
                  <p:embed/>
                </p:oleObj>
              </mc:Choice>
              <mc:Fallback>
                <p:oleObj name="Equation" r:id="rId3" imgW="4343400" imgH="12952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844824"/>
                        <a:ext cx="4343401" cy="12954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BE84F0-AFB8-4A24-9EBB-AD7A5BDE15E3}"/>
              </a:ext>
            </a:extLst>
          </p:cNvPr>
          <p:cNvSpPr txBox="1"/>
          <p:nvPr/>
        </p:nvSpPr>
        <p:spPr>
          <a:xfrm>
            <a:off x="0" y="3501008"/>
            <a:ext cx="2411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активність</a:t>
            </a:r>
            <a:endParaRPr lang="ru-UA" sz="3200" dirty="0">
              <a:solidFill>
                <a:schemeClr val="accent6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A43EE-0F4E-4BC0-BD88-468149034627}"/>
              </a:ext>
            </a:extLst>
          </p:cNvPr>
          <p:cNvSpPr txBox="1"/>
          <p:nvPr/>
        </p:nvSpPr>
        <p:spPr>
          <a:xfrm>
            <a:off x="2267744" y="3645024"/>
            <a:ext cx="6768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кількість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розпадів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що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відбуваються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за </a:t>
            </a:r>
            <a:r>
              <a:rPr lang="ru-RU" sz="2000" i="1" dirty="0" err="1">
                <a:solidFill>
                  <a:schemeClr val="accent6">
                    <a:lumMod val="75000"/>
                  </a:schemeClr>
                </a:solidFill>
              </a:rPr>
              <a:t>одиницю</a:t>
            </a:r>
            <a:r>
              <a:rPr lang="ru-RU" sz="2000" i="1" dirty="0">
                <a:solidFill>
                  <a:schemeClr val="accent6">
                    <a:lumMod val="75000"/>
                  </a:schemeClr>
                </a:solidFill>
              </a:rPr>
              <a:t> часу</a:t>
            </a:r>
            <a:endParaRPr lang="ru-UA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C8635571-2C4E-4ADE-8D1B-73937FEDB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811543"/>
              </p:ext>
            </p:extLst>
          </p:nvPr>
        </p:nvGraphicFramePr>
        <p:xfrm>
          <a:off x="400727" y="4478705"/>
          <a:ext cx="138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1" name="Equation" r:id="rId5" imgW="1384200" imgH="380880" progId="Equation.DSMT4">
                  <p:embed/>
                </p:oleObj>
              </mc:Choice>
              <mc:Fallback>
                <p:oleObj name="Equation" r:id="rId5" imgW="1384200" imgH="38088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D811D45-4378-495C-94CA-6400FED1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727" y="4478705"/>
                        <a:ext cx="1384300" cy="38100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447BA167-E0C1-4686-AC46-F5C3D8794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441206"/>
              </p:ext>
            </p:extLst>
          </p:nvPr>
        </p:nvGraphicFramePr>
        <p:xfrm>
          <a:off x="381000" y="5224463"/>
          <a:ext cx="329406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2" name="Equation" r:id="rId7" imgW="3924000" imgH="482400" progId="Equation.DSMT4">
                  <p:embed/>
                </p:oleObj>
              </mc:Choice>
              <mc:Fallback>
                <p:oleObj name="Equation" r:id="rId7" imgW="3924000" imgH="4824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C8635571-2C4E-4ADE-8D1B-73937FEDB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000" y="5224463"/>
                        <a:ext cx="3294063" cy="404812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4618369B-A884-433B-93CD-AF14774A3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803722"/>
              </p:ext>
            </p:extLst>
          </p:nvPr>
        </p:nvGraphicFramePr>
        <p:xfrm>
          <a:off x="554038" y="5908675"/>
          <a:ext cx="26654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3" name="Equation" r:id="rId9" imgW="3174840" imgH="583920" progId="Equation.DSMT4">
                  <p:embed/>
                </p:oleObj>
              </mc:Choice>
              <mc:Fallback>
                <p:oleObj name="Equation" r:id="rId9" imgW="31748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447BA167-E0C1-4686-AC46-F5C3D879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038" y="5908675"/>
                        <a:ext cx="2665412" cy="490538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1F58AB3D-9EF1-4016-B7FE-A6D943277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83401"/>
              </p:ext>
            </p:extLst>
          </p:nvPr>
        </p:nvGraphicFramePr>
        <p:xfrm>
          <a:off x="4972050" y="5926138"/>
          <a:ext cx="195103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4" name="Equation" r:id="rId11" imgW="2323800" imgH="583920" progId="Equation.DSMT4">
                  <p:embed/>
                </p:oleObj>
              </mc:Choice>
              <mc:Fallback>
                <p:oleObj name="Equation" r:id="rId11" imgW="2323800" imgH="58392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4618369B-A884-433B-93CD-AF14774A3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72050" y="5926138"/>
                        <a:ext cx="1951038" cy="490537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83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897AE-442B-4DD8-BB50-1E82382C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2816"/>
            <a:ext cx="4102100" cy="3057533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BD2C087D-D61B-442F-8D02-0E365473C0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898766"/>
              </p:ext>
            </p:extLst>
          </p:nvPr>
        </p:nvGraphicFramePr>
        <p:xfrm>
          <a:off x="4791194" y="1988840"/>
          <a:ext cx="292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" name="Equation" r:id="rId4" imgW="2920680" imgH="1066680" progId="Equation.DSMT4">
                  <p:embed/>
                </p:oleObj>
              </mc:Choice>
              <mc:Fallback>
                <p:oleObj name="Equation" r:id="rId4" imgW="292068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91194" y="1988840"/>
                        <a:ext cx="29210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72714E5-1918-4B30-BF06-7466F4E9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177879"/>
              </p:ext>
            </p:extLst>
          </p:nvPr>
        </p:nvGraphicFramePr>
        <p:xfrm>
          <a:off x="4790380" y="3501008"/>
          <a:ext cx="4102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name="Equation" r:id="rId6" imgW="4101840" imgH="1066680" progId="Equation.DSMT4">
                  <p:embed/>
                </p:oleObj>
              </mc:Choice>
              <mc:Fallback>
                <p:oleObj name="Equation" r:id="rId6" imgW="4101840" imgH="10666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BD2C087D-D61B-442F-8D02-0E365473C0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0380" y="3501008"/>
                        <a:ext cx="41021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009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65CF4-1B13-48D4-98E8-ADE35D058510}"/>
              </a:ext>
            </a:extLst>
          </p:cNvPr>
          <p:cNvSpPr txBox="1"/>
          <p:nvPr/>
        </p:nvSpPr>
        <p:spPr>
          <a:xfrm>
            <a:off x="4932040" y="1910662"/>
            <a:ext cx="4104456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ru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розпад</a:t>
            </a:r>
            <a:endParaRPr lang="ru-UA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-розпад</a:t>
            </a:r>
            <a:endParaRPr lang="uk-UA" sz="28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спонтанний поділ ядра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протонний розпад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-випромінювання</a:t>
            </a:r>
            <a:endParaRPr lang="ru-UA" sz="28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EF548-4EFB-4E75-9B82-9482C7DD4186}"/>
              </a:ext>
            </a:extLst>
          </p:cNvPr>
          <p:cNvSpPr txBox="1"/>
          <p:nvPr/>
        </p:nvSpPr>
        <p:spPr>
          <a:xfrm>
            <a:off x="323528" y="0"/>
            <a:ext cx="5688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ru-UA" sz="2800" b="1" dirty="0"/>
            </a:br>
            <a:r>
              <a:rPr lang="ru-UA" altLang="ru-UA" sz="2800" b="1" dirty="0"/>
              <a:t>т</a:t>
            </a:r>
            <a:r>
              <a:rPr lang="ru-RU" altLang="ru-UA" sz="2800" b="1" dirty="0" err="1"/>
              <a:t>ипи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радіоактивних</a:t>
            </a:r>
            <a:r>
              <a:rPr lang="ru-RU" altLang="ru-UA" sz="2800" b="1" dirty="0"/>
              <a:t> </a:t>
            </a:r>
            <a:r>
              <a:rPr lang="ru-RU" altLang="ru-UA" sz="2800" b="1" dirty="0" err="1"/>
              <a:t>процесів</a:t>
            </a:r>
            <a:endParaRPr lang="ru-UA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EA6AF4-F1A0-4344-8356-55067132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44967"/>
            <a:ext cx="4181661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2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9B97A456-2CA2-48CB-AA53-88E1CE862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7783" y="548680"/>
            <a:ext cx="6048673" cy="1069514"/>
          </a:xfrm>
        </p:spPr>
        <p:txBody>
          <a:bodyPr/>
          <a:lstStyle/>
          <a:p>
            <a:pPr algn="l" eaLnBrk="1" hangingPunct="1"/>
            <a:r>
              <a:rPr lang="ru-RU" altLang="ru-UA" sz="3200" dirty="0"/>
              <a:t>Будова атомного ядра. </a:t>
            </a:r>
            <a:br>
              <a:rPr lang="en-US" altLang="ru-UA" sz="3200" dirty="0"/>
            </a:br>
            <a:r>
              <a:rPr lang="ru-RU" altLang="ru-UA" sz="3200" dirty="0" err="1"/>
              <a:t>Ізотопи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ізобари</a:t>
            </a:r>
            <a:r>
              <a:rPr lang="ru-RU" altLang="ru-UA" sz="3200" dirty="0"/>
              <a:t>, </a:t>
            </a:r>
            <a:r>
              <a:rPr lang="ru-RU" altLang="ru-UA" sz="3200" dirty="0" err="1"/>
              <a:t>ізотони</a:t>
            </a:r>
            <a:r>
              <a:rPr lang="ru-RU" altLang="ru-UA" sz="3200" dirty="0"/>
              <a:t>. </a:t>
            </a:r>
            <a:br>
              <a:rPr lang="en-US" altLang="ru-UA" sz="3200" dirty="0"/>
            </a:br>
            <a:r>
              <a:rPr lang="ru-RU" altLang="ru-UA" sz="3200" dirty="0" err="1"/>
              <a:t>Енергія</a:t>
            </a:r>
            <a:r>
              <a:rPr lang="ru-RU" altLang="ru-UA" sz="3200" dirty="0"/>
              <a:t> </a:t>
            </a:r>
            <a:r>
              <a:rPr lang="ru-RU" altLang="ru-UA" sz="3200" dirty="0" err="1"/>
              <a:t>зв’язку</a:t>
            </a:r>
            <a:r>
              <a:rPr lang="ru-RU" altLang="ru-UA" sz="3200" dirty="0"/>
              <a:t>. </a:t>
            </a:r>
            <a:r>
              <a:rPr lang="ru-RU" altLang="ru-UA" sz="3200" dirty="0" err="1"/>
              <a:t>Ядерні</a:t>
            </a:r>
            <a:r>
              <a:rPr lang="ru-RU" altLang="ru-UA" sz="3200" dirty="0"/>
              <a:t> </a:t>
            </a:r>
            <a:r>
              <a:rPr lang="ru-RU" altLang="ru-UA" sz="3200" dirty="0" err="1"/>
              <a:t>сили</a:t>
            </a:r>
            <a:endParaRPr lang="en-US" altLang="ru-UA" sz="320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B902D-1AF2-4088-8718-4D434AC41834}"/>
              </a:ext>
            </a:extLst>
          </p:cNvPr>
          <p:cNvSpPr txBox="1"/>
          <p:nvPr/>
        </p:nvSpPr>
        <p:spPr>
          <a:xfrm>
            <a:off x="6589116" y="5715000"/>
            <a:ext cx="1493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Джеймс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Чедвік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DB893-2956-43C0-B62E-873ED876AE93}"/>
              </a:ext>
            </a:extLst>
          </p:cNvPr>
          <p:cNvSpPr txBox="1"/>
          <p:nvPr/>
        </p:nvSpPr>
        <p:spPr>
          <a:xfrm>
            <a:off x="2771800" y="5715000"/>
            <a:ext cx="2800325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Карл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Фрідріх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фон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Вайцзеккер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20837" name="Рисунок 5" descr="qr-codeYadro.png">
            <a:extLst>
              <a:ext uri="{FF2B5EF4-FFF2-40B4-BE49-F238E27FC236}">
                <a16:creationId xmlns:a16="http://schemas.microsoft.com/office/drawing/2014/main" id="{D2E47D74-9FEB-46F5-9A0F-5A5973B75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512"/>
            <a:ext cx="2500313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Рисунок 7" descr="910988-1533117612.jpg">
            <a:extLst>
              <a:ext uri="{FF2B5EF4-FFF2-40B4-BE49-F238E27FC236}">
                <a16:creationId xmlns:a16="http://schemas.microsoft.com/office/drawing/2014/main" id="{7903D3D9-A213-4523-9845-577B46A8D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348880"/>
            <a:ext cx="2071687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9" name="Рисунок 8" descr="1008739_8739_101.jpg">
            <a:extLst>
              <a:ext uri="{FF2B5EF4-FFF2-40B4-BE49-F238E27FC236}">
                <a16:creationId xmlns:a16="http://schemas.microsoft.com/office/drawing/2014/main" id="{61AA1568-2815-4030-8B10-3A5C88899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06" y="2348880"/>
            <a:ext cx="2071688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9AF571-220A-4D45-8194-6D9B6D1A5FF1}"/>
              </a:ext>
            </a:extLst>
          </p:cNvPr>
          <p:cNvSpPr txBox="1"/>
          <p:nvPr/>
        </p:nvSpPr>
        <p:spPr>
          <a:xfrm>
            <a:off x="427373" y="12687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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7A076E-088C-4120-BD9C-44AD01957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676563"/>
            <a:ext cx="3841955" cy="21626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190872"/>
              </p:ext>
            </p:extLst>
          </p:nvPr>
        </p:nvGraphicFramePr>
        <p:xfrm>
          <a:off x="2126985" y="2109062"/>
          <a:ext cx="4149968" cy="75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" name="Equation" r:id="rId5" imgW="3276360" imgH="596880" progId="Equation.DSMT4">
                  <p:embed/>
                </p:oleObj>
              </mc:Choice>
              <mc:Fallback>
                <p:oleObj name="Equation" r:id="rId5" imgW="327636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6985" y="2109062"/>
                        <a:ext cx="4149968" cy="75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809E3F-83A4-4B0A-83D8-748C62C25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71" y="4653136"/>
            <a:ext cx="3343275" cy="20859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B1303E-07A7-4F50-B6A4-F40D84C53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24" y="3487138"/>
            <a:ext cx="4446147" cy="23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C2A2EDC0-0E35-494E-9033-B573657B8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77997"/>
              </p:ext>
            </p:extLst>
          </p:nvPr>
        </p:nvGraphicFramePr>
        <p:xfrm>
          <a:off x="683568" y="1484784"/>
          <a:ext cx="6425183" cy="664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4" name="Equation" r:id="rId4" imgW="7124400" imgH="736560" progId="Equation.DSMT4">
                  <p:embed/>
                </p:oleObj>
              </mc:Choice>
              <mc:Fallback>
                <p:oleObj name="Equation" r:id="rId4" imgW="7124400" imgH="736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1484784"/>
                        <a:ext cx="6425183" cy="664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FBE3F50-C1DF-4B1E-851A-F251B5AC8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63522"/>
              </p:ext>
            </p:extLst>
          </p:nvPr>
        </p:nvGraphicFramePr>
        <p:xfrm>
          <a:off x="3134501" y="2300828"/>
          <a:ext cx="1906588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5" name="Equation" r:id="rId6" imgW="2019240" imgH="1257120" progId="Equation.DSMT4">
                  <p:embed/>
                </p:oleObj>
              </mc:Choice>
              <mc:Fallback>
                <p:oleObj name="Equation" r:id="rId6" imgW="2019240" imgH="125712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2A2EDC0-0E35-494E-9033-B573657B8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4501" y="2300828"/>
                        <a:ext cx="1906588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695BE-2357-412B-A4CB-0533C8308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0" y="3600402"/>
            <a:ext cx="2994819" cy="27056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FE84A-AC86-4215-AFB5-F5C4C4A68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881750"/>
            <a:ext cx="3323534" cy="2337431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FA6621D-DEF4-41C0-AD77-64BECCB9A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93206"/>
              </p:ext>
            </p:extLst>
          </p:nvPr>
        </p:nvGraphicFramePr>
        <p:xfrm>
          <a:off x="5923682" y="6093296"/>
          <a:ext cx="787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Equation" r:id="rId10" imgW="787320" imgH="571320" progId="Equation.DSMT4">
                  <p:embed/>
                </p:oleObj>
              </mc:Choice>
              <mc:Fallback>
                <p:oleObj name="Equation" r:id="rId10" imgW="78732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23682" y="6093296"/>
                        <a:ext cx="7874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784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4701A5-532A-43D4-AE0D-53FD1BB6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" y="0"/>
            <a:ext cx="3131840" cy="11322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3A4A0F-BAF6-49CE-BCBA-6FE735096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3" y="1772816"/>
            <a:ext cx="4179483" cy="3888432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7123578-A58D-4898-A1E7-194CDFBAA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981744"/>
              </p:ext>
            </p:extLst>
          </p:nvPr>
        </p:nvGraphicFramePr>
        <p:xfrm>
          <a:off x="5071077" y="3861048"/>
          <a:ext cx="3390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Equation" r:id="rId5" imgW="3390840" imgH="1295280" progId="Equation.DSMT4">
                  <p:embed/>
                </p:oleObj>
              </mc:Choice>
              <mc:Fallback>
                <p:oleObj name="Equation" r:id="rId5" imgW="339084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1077" y="3861048"/>
                        <a:ext cx="33909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CF1B6C5-1FB1-4405-AC00-16D17D74683E}"/>
              </a:ext>
            </a:extLst>
          </p:cNvPr>
          <p:cNvSpPr txBox="1"/>
          <p:nvPr/>
        </p:nvSpPr>
        <p:spPr>
          <a:xfrm>
            <a:off x="4552535" y="2199764"/>
            <a:ext cx="4427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закон 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</a:rPr>
              <a:t>Гайгера-Неттола</a:t>
            </a:r>
            <a:endParaRPr lang="ru-UA" sz="3200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886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672022"/>
              </p:ext>
            </p:extLst>
          </p:nvPr>
        </p:nvGraphicFramePr>
        <p:xfrm>
          <a:off x="2135187" y="2204864"/>
          <a:ext cx="48736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5" name="Equation" r:id="rId3" imgW="3848040" imgH="596880" progId="Equation.DSMT4">
                  <p:embed/>
                </p:oleObj>
              </mc:Choice>
              <mc:Fallback>
                <p:oleObj name="Equation" r:id="rId3" imgW="38480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5187" y="2204864"/>
                        <a:ext cx="487362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CE05D-A829-49B7-8F12-30AADCCCB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2987824" cy="1123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268760"/>
            <a:ext cx="5509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-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275574-975D-4246-9F36-856B9AF5A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501008"/>
            <a:ext cx="3300909" cy="2273959"/>
          </a:xfrm>
          <a:prstGeom prst="rect">
            <a:avLst/>
          </a:prstGeom>
        </p:spPr>
      </p:pic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244295"/>
              </p:ext>
            </p:extLst>
          </p:nvPr>
        </p:nvGraphicFramePr>
        <p:xfrm>
          <a:off x="2363686" y="5964623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Equation" r:id="rId7" imgW="2819160" imgH="596880" progId="Equation.DSMT4">
                  <p:embed/>
                </p:oleObj>
              </mc:Choice>
              <mc:Fallback>
                <p:oleObj name="Equation" r:id="rId7" imgW="281916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3686" y="5964623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E1175C-82B6-43D8-ABDA-5E1954D12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8381" y="4221968"/>
            <a:ext cx="3870476" cy="18554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DC84F9-97D2-4A02-B41F-5839B04C32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3180" y="3366751"/>
            <a:ext cx="29908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94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F5FD05-3B7D-4CC3-BE5D-2AF04FC8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987824" cy="11234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4ED3B-3FA8-4FBD-9F7B-61D40CA0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0" y="1787956"/>
            <a:ext cx="3333750" cy="1552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39C7D8-0352-4467-BE71-FAB4B431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3988188"/>
            <a:ext cx="3960440" cy="20335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3B55F5-0268-4D07-A811-EC729BC82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725611"/>
            <a:ext cx="3276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88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673843"/>
              </p:ext>
            </p:extLst>
          </p:nvPr>
        </p:nvGraphicFramePr>
        <p:xfrm>
          <a:off x="2222500" y="2205038"/>
          <a:ext cx="46974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" name="Equation" r:id="rId3" imgW="3708360" imgH="596880" progId="Equation.DSMT4">
                  <p:embed/>
                </p:oleObj>
              </mc:Choice>
              <mc:Fallback>
                <p:oleObj name="Equation" r:id="rId3" imgW="370836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2500" y="2205038"/>
                        <a:ext cx="4697413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268760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позитронний </a:t>
            </a:r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baseline="30000" dirty="0">
                <a:sym typeface="Symbol" panose="05050102010706020507" pitchFamily="18" charset="2"/>
              </a:rPr>
              <a:t>+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431739"/>
              </p:ext>
            </p:extLst>
          </p:nvPr>
        </p:nvGraphicFramePr>
        <p:xfrm>
          <a:off x="2686050" y="5915025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Equation" r:id="rId5" imgW="2819160" imgH="596880" progId="Equation.DSMT4">
                  <p:embed/>
                </p:oleObj>
              </mc:Choice>
              <mc:Fallback>
                <p:oleObj name="Equation" r:id="rId5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6050" y="5915025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A731BD-FE93-4857-B2CF-9DCA3C5D0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8528"/>
            <a:ext cx="3624437" cy="11774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E5AAE2-DF05-4922-B88C-4DDF814CF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471" y="3392541"/>
            <a:ext cx="2896985" cy="20094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2303DB-F2C9-44A7-BC35-DAA43C36F6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341" y="3211612"/>
            <a:ext cx="4815417" cy="12668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DFD49FB-8F36-471E-AF3B-C07872908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543" y="4581128"/>
            <a:ext cx="2420517" cy="14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2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CF7751-0A6F-4FB1-8800-90D654EC9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825646"/>
              </p:ext>
            </p:extLst>
          </p:nvPr>
        </p:nvGraphicFramePr>
        <p:xfrm>
          <a:off x="1619672" y="1896626"/>
          <a:ext cx="5621289" cy="641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6" name="Equation" r:id="rId3" imgW="5232240" imgH="596880" progId="Equation.DSMT4">
                  <p:embed/>
                </p:oleObj>
              </mc:Choice>
              <mc:Fallback>
                <p:oleObj name="Equation" r:id="rId3" imgW="5232240" imgH="596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CCF7751-0A6F-4FB1-8800-90D654EC9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1896626"/>
                        <a:ext cx="5621289" cy="641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5644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електронне захоплення</a:t>
            </a:r>
            <a:endParaRPr lang="ru-UA" sz="3600" b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9F1781C9-7ECD-43F1-9B3C-06E552B9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54942"/>
              </p:ext>
            </p:extLst>
          </p:nvPr>
        </p:nvGraphicFramePr>
        <p:xfrm>
          <a:off x="3563888" y="5948925"/>
          <a:ext cx="3316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Equation" r:id="rId5" imgW="2819160" imgH="596880" progId="Equation.DSMT4">
                  <p:embed/>
                </p:oleObj>
              </mc:Choice>
              <mc:Fallback>
                <p:oleObj name="Equation" r:id="rId5" imgW="281916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9F1781C9-7ECD-43F1-9B3C-06E552B9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3888" y="5948925"/>
                        <a:ext cx="3316288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F5A972-1B5A-446B-9913-A219CDE29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0" y="-27761"/>
            <a:ext cx="42291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19AB90-3254-4778-9618-66DE81BC7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25" y="3103023"/>
            <a:ext cx="4113517" cy="8710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2C2CA0-A1B8-440F-9D6C-CB4C37DDFC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79" y="3103023"/>
            <a:ext cx="3956684" cy="25415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833080-F444-4339-A34F-2941E5BEFC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763" y="4270604"/>
            <a:ext cx="4113517" cy="14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25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4FE3C4-87C8-4DD9-ACFA-ECE8C7D0D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143250" cy="3143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894A8-14BC-4792-98DF-B32D4F7B4D36}"/>
              </a:ext>
            </a:extLst>
          </p:cNvPr>
          <p:cNvSpPr txBox="1"/>
          <p:nvPr/>
        </p:nvSpPr>
        <p:spPr>
          <a:xfrm>
            <a:off x="251520" y="1114712"/>
            <a:ext cx="224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3600" b="1" dirty="0">
                <a:sym typeface="Symbol" panose="05050102010706020507" pitchFamily="18" charset="2"/>
              </a:rPr>
              <a:t></a:t>
            </a:r>
            <a:r>
              <a:rPr lang="uk-UA" sz="3600" b="1" dirty="0">
                <a:sym typeface="Symbol" panose="05050102010706020507" pitchFamily="18" charset="2"/>
              </a:rPr>
              <a:t>-розпад</a:t>
            </a:r>
            <a:endParaRPr lang="ru-UA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7A0CD-705B-48A1-8422-7EAAC670F8CF}"/>
              </a:ext>
            </a:extLst>
          </p:cNvPr>
          <p:cNvSpPr txBox="1"/>
          <p:nvPr/>
        </p:nvSpPr>
        <p:spPr>
          <a:xfrm>
            <a:off x="242919" y="1988840"/>
            <a:ext cx="6336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i="1" dirty="0" err="1">
                <a:solidFill>
                  <a:srgbClr val="FF0000"/>
                </a:solidFill>
              </a:rPr>
              <a:t>викликається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слабкою</a:t>
            </a:r>
            <a:r>
              <a:rPr lang="ru-RU" sz="2800" i="1" dirty="0">
                <a:solidFill>
                  <a:srgbClr val="FF0000"/>
                </a:solidFill>
              </a:rPr>
              <a:t> </a:t>
            </a:r>
            <a:r>
              <a:rPr lang="ru-RU" sz="2800" i="1" dirty="0" err="1">
                <a:solidFill>
                  <a:srgbClr val="FF0000"/>
                </a:solidFill>
              </a:rPr>
              <a:t>взаємодією</a:t>
            </a:r>
            <a:endParaRPr lang="ru-UA" sz="2800" i="1" dirty="0">
              <a:solidFill>
                <a:srgbClr val="FF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091F58-5052-4E95-B9CE-26172A5E4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40968"/>
            <a:ext cx="3503290" cy="29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75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344221"/>
            <a:ext cx="428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спонтанний поділ</a:t>
            </a:r>
            <a:endParaRPr lang="ru-UA" sz="36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8E8528-7701-47B9-85E6-3404348C9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4596459" cy="2160240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658D8AC-2FF2-4924-9963-D5C6DEC708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845488"/>
              </p:ext>
            </p:extLst>
          </p:nvPr>
        </p:nvGraphicFramePr>
        <p:xfrm>
          <a:off x="1691680" y="3861809"/>
          <a:ext cx="5080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4" name="Equation" r:id="rId4" imgW="5079960" imgH="660240" progId="Equation.DSMT4">
                  <p:embed/>
                </p:oleObj>
              </mc:Choice>
              <mc:Fallback>
                <p:oleObj name="Equation" r:id="rId4" imgW="50799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1680" y="3861809"/>
                        <a:ext cx="50800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1C334A9-022B-4E84-93F7-9CB96EA06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602" y="4851253"/>
            <a:ext cx="5544616" cy="18878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C17F984-E8C2-4017-BC14-56F770744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95" y="1268760"/>
            <a:ext cx="948705" cy="1224136"/>
          </a:xfrm>
          <a:prstGeom prst="rect">
            <a:avLst/>
          </a:prstGeom>
        </p:spPr>
      </p:pic>
      <p:pic>
        <p:nvPicPr>
          <p:cNvPr id="41989" name="Picture 5" descr="Петржак Константин Антонович">
            <a:extLst>
              <a:ext uri="{FF2B5EF4-FFF2-40B4-BE49-F238E27FC236}">
                <a16:creationId xmlns:a16="http://schemas.microsoft.com/office/drawing/2014/main" id="{CD10E1E4-B0A2-41AA-A473-CE955D55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34" y="1268760"/>
            <a:ext cx="85872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EC000A-0C0F-4EBA-87F5-B6E0462B9F24}"/>
              </a:ext>
            </a:extLst>
          </p:cNvPr>
          <p:cNvSpPr txBox="1"/>
          <p:nvPr/>
        </p:nvSpPr>
        <p:spPr>
          <a:xfrm>
            <a:off x="5924437" y="2524834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Г. </a:t>
            </a:r>
            <a:r>
              <a:rPr lang="uk-UA" sz="2000" dirty="0" err="1"/>
              <a:t>Флеров</a:t>
            </a:r>
            <a:endParaRPr lang="ru-UA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8E29F8-7601-439C-9B32-A346462E7696}"/>
              </a:ext>
            </a:extLst>
          </p:cNvPr>
          <p:cNvSpPr txBox="1"/>
          <p:nvPr/>
        </p:nvSpPr>
        <p:spPr>
          <a:xfrm>
            <a:off x="7491011" y="252483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К. </a:t>
            </a:r>
            <a:r>
              <a:rPr lang="uk-UA" sz="2000" dirty="0" err="1"/>
              <a:t>Петржак</a:t>
            </a:r>
            <a:endParaRPr lang="ru-UA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162D06-8AC5-42AC-AB10-84859C7E897D}"/>
              </a:ext>
            </a:extLst>
          </p:cNvPr>
          <p:cNvSpPr txBox="1"/>
          <p:nvPr/>
        </p:nvSpPr>
        <p:spPr>
          <a:xfrm>
            <a:off x="6948264" y="3080863"/>
            <a:ext cx="14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/>
              <a:t>1940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3966593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11630B-A795-4015-933B-C6D30DBCD0D4}"/>
              </a:ext>
            </a:extLst>
          </p:cNvPr>
          <p:cNvSpPr txBox="1"/>
          <p:nvPr/>
        </p:nvSpPr>
        <p:spPr>
          <a:xfrm>
            <a:off x="128763" y="1173242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вимушений поділ</a:t>
            </a:r>
            <a:endParaRPr lang="ru-UA" sz="36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5614C4-28F8-4CBB-8CA8-CAE7A8EA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79371"/>
            <a:ext cx="5616624" cy="36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0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Nitrogen Atom On White Background Stock Photo, Picture And Royalty Free  Image. Image 50574161.">
            <a:extLst>
              <a:ext uri="{FF2B5EF4-FFF2-40B4-BE49-F238E27FC236}">
                <a16:creationId xmlns:a16="http://schemas.microsoft.com/office/drawing/2014/main" id="{87D5746B-4371-4D7A-98DB-D8D89D4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2100263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6EB949-9AF3-4756-8F71-798E7EC586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261"/>
            <a:ext cx="1165114" cy="1849388"/>
          </a:xfrm>
          <a:prstGeom prst="rect">
            <a:avLst/>
          </a:prstGeom>
        </p:spPr>
      </p:pic>
      <p:pic>
        <p:nvPicPr>
          <p:cNvPr id="17410" name="Picture 2" descr="Дмитро Дмитрович Іваненко — Фізико-математичний факультет">
            <a:extLst>
              <a:ext uri="{FF2B5EF4-FFF2-40B4-BE49-F238E27FC236}">
                <a16:creationId xmlns:a16="http://schemas.microsoft.com/office/drawing/2014/main" id="{666B74A5-C1A0-4283-A17B-4280F79D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0"/>
            <a:ext cx="1173902" cy="18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D5660-823F-4410-A665-4A2412415B79}"/>
              </a:ext>
            </a:extLst>
          </p:cNvPr>
          <p:cNvSpPr txBox="1"/>
          <p:nvPr/>
        </p:nvSpPr>
        <p:spPr>
          <a:xfrm>
            <a:off x="4887879" y="9205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Дмитро</a:t>
            </a:r>
          </a:p>
          <a:p>
            <a:r>
              <a:rPr lang="uk-UA" dirty="0"/>
              <a:t>Іваненко</a:t>
            </a:r>
            <a:endParaRPr lang="ru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0C525-C101-4180-A8CE-3C70ECBFD698}"/>
              </a:ext>
            </a:extLst>
          </p:cNvPr>
          <p:cNvSpPr txBox="1"/>
          <p:nvPr/>
        </p:nvSpPr>
        <p:spPr>
          <a:xfrm>
            <a:off x="3856660" y="1217523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Вернер</a:t>
            </a:r>
          </a:p>
          <a:p>
            <a:r>
              <a:rPr lang="uk-UA" dirty="0" err="1"/>
              <a:t>Гайзенберг</a:t>
            </a:r>
            <a:endParaRPr lang="ru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AF4A9-1E5A-493B-80C3-2F7C51D2A0F2}"/>
              </a:ext>
            </a:extLst>
          </p:cNvPr>
          <p:cNvSpPr txBox="1"/>
          <p:nvPr/>
        </p:nvSpPr>
        <p:spPr>
          <a:xfrm>
            <a:off x="2627785" y="2082678"/>
            <a:ext cx="6120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latin typeface="Arial" panose="020B0604020202020204" pitchFamily="34" charset="0"/>
                <a:cs typeface="Arial" panose="020B0604020202020204" pitchFamily="34" charset="0"/>
              </a:rPr>
              <a:t>ядро атому складається з протонів та нейтронів (нуклонів)</a:t>
            </a:r>
            <a:endParaRPr lang="ru-UA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47148F-BD7C-4F75-80C6-558171E2F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014" y="3238499"/>
            <a:ext cx="371475" cy="381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620592-F4B2-4B79-922B-A92E2F0A5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263" y="3252787"/>
            <a:ext cx="371475" cy="352425"/>
          </a:xfrm>
          <a:prstGeom prst="rect">
            <a:avLst/>
          </a:prstGeom>
        </p:spPr>
      </p:pic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D47EA628-3053-4093-865A-B9D54EBCCC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235679"/>
              </p:ext>
            </p:extLst>
          </p:nvPr>
        </p:nvGraphicFramePr>
        <p:xfrm>
          <a:off x="561975" y="3787775"/>
          <a:ext cx="36306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0" name="Equation" r:id="rId8" imgW="5054400" imgH="583920" progId="Equation.DSMT4">
                  <p:embed/>
                </p:oleObj>
              </mc:Choice>
              <mc:Fallback>
                <p:oleObj name="Equation" r:id="rId8" imgW="505440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1975" y="3787775"/>
                        <a:ext cx="363061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34BC2C11-8F58-445E-8163-D651206FA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681471"/>
              </p:ext>
            </p:extLst>
          </p:nvPr>
        </p:nvGraphicFramePr>
        <p:xfrm>
          <a:off x="5278438" y="3740150"/>
          <a:ext cx="361156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1" name="Equation" r:id="rId10" imgW="5029200" imgH="533160" progId="Equation.DSMT4">
                  <p:embed/>
                </p:oleObj>
              </mc:Choice>
              <mc:Fallback>
                <p:oleObj name="Equation" r:id="rId10" imgW="5029200" imgH="53316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78438" y="3740150"/>
                        <a:ext cx="3611562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E147093-7AA7-4E8D-91EF-0FE5A3AA7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951374"/>
              </p:ext>
            </p:extLst>
          </p:nvPr>
        </p:nvGraphicFramePr>
        <p:xfrm>
          <a:off x="604549" y="4304507"/>
          <a:ext cx="22177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2" name="Equation" r:id="rId12" imgW="3085920" imgH="647640" progId="Equation.DSMT4">
                  <p:embed/>
                </p:oleObj>
              </mc:Choice>
              <mc:Fallback>
                <p:oleObj name="Equation" r:id="rId12" imgW="3085920" imgH="647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D47EA628-3053-4093-865A-B9D54EBCC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4549" y="4304507"/>
                        <a:ext cx="221773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384D8C5-FE68-414C-8F61-491A70EAE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0198"/>
              </p:ext>
            </p:extLst>
          </p:nvPr>
        </p:nvGraphicFramePr>
        <p:xfrm>
          <a:off x="5291249" y="4243389"/>
          <a:ext cx="7937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3" name="Equation" r:id="rId14" imgW="1104840" imgH="533160" progId="Equation.DSMT4">
                  <p:embed/>
                </p:oleObj>
              </mc:Choice>
              <mc:Fallback>
                <p:oleObj name="Equation" r:id="rId14" imgW="1104840" imgH="533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291249" y="4243389"/>
                        <a:ext cx="79375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023D11D7-6B67-493D-A4EC-7411B5B28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0944"/>
              </p:ext>
            </p:extLst>
          </p:nvPr>
        </p:nvGraphicFramePr>
        <p:xfrm>
          <a:off x="591054" y="4941168"/>
          <a:ext cx="11223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4" name="Equation" r:id="rId16" imgW="1562040" imgH="583920" progId="Equation.DSMT4">
                  <p:embed/>
                </p:oleObj>
              </mc:Choice>
              <mc:Fallback>
                <p:oleObj name="Equation" r:id="rId16" imgW="1562040" imgH="58392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EE147093-7AA7-4E8D-91EF-0FE5A3AA7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1054" y="4941168"/>
                        <a:ext cx="112236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FB98B733-646F-49D4-9800-E161B2155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504509"/>
              </p:ext>
            </p:extLst>
          </p:nvPr>
        </p:nvGraphicFramePr>
        <p:xfrm>
          <a:off x="5305425" y="4794250"/>
          <a:ext cx="10937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5" name="Equation" r:id="rId18" imgW="1523880" imgH="533160" progId="Equation.DSMT4">
                  <p:embed/>
                </p:oleObj>
              </mc:Choice>
              <mc:Fallback>
                <p:oleObj name="Equation" r:id="rId18" imgW="1523880" imgH="53316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023D11D7-6B67-493D-A4EC-7411B5B28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05425" y="4794250"/>
                        <a:ext cx="1093788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15C1D77D-1BCE-429D-A20E-0ED8D881E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433437"/>
              </p:ext>
            </p:extLst>
          </p:nvPr>
        </p:nvGraphicFramePr>
        <p:xfrm>
          <a:off x="2835640" y="5746203"/>
          <a:ext cx="3615476" cy="524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6" name="Equation" r:id="rId20" imgW="4114800" imgH="596880" progId="Equation.DSMT4">
                  <p:embed/>
                </p:oleObj>
              </mc:Choice>
              <mc:Fallback>
                <p:oleObj name="Equation" r:id="rId20" imgW="4114800" imgH="59688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FB98B733-646F-49D4-9800-E161B21553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835640" y="5746203"/>
                        <a:ext cx="3615476" cy="524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F14F7-E399-45A4-A5C5-FE4F8F2D13A4}"/>
              </a:ext>
            </a:extLst>
          </p:cNvPr>
          <p:cNvSpPr txBox="1"/>
          <p:nvPr/>
        </p:nvSpPr>
        <p:spPr>
          <a:xfrm>
            <a:off x="128763" y="1173242"/>
            <a:ext cx="447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протонний розпад</a:t>
            </a:r>
            <a:endParaRPr lang="ru-UA" sz="3600" b="1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B947C8E-6E3B-47EB-A945-80A705CC7F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0722"/>
              </p:ext>
            </p:extLst>
          </p:nvPr>
        </p:nvGraphicFramePr>
        <p:xfrm>
          <a:off x="2627785" y="2098718"/>
          <a:ext cx="3312368" cy="67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name="Equation" r:id="rId3" imgW="2946240" imgH="596880" progId="Equation.DSMT4">
                  <p:embed/>
                </p:oleObj>
              </mc:Choice>
              <mc:Fallback>
                <p:oleObj name="Equation" r:id="rId3" imgW="294624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785" y="2098718"/>
                        <a:ext cx="3312368" cy="67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43BDE3-ADB5-4DFE-B879-FCDE9D02B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76" y="3717032"/>
            <a:ext cx="520684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9FA8E7-8C35-4149-9C3B-F1CA8F64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9" y="1988840"/>
            <a:ext cx="5862942" cy="1976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D35A0-FCFD-4BFD-883C-8C4506865FCD}"/>
              </a:ext>
            </a:extLst>
          </p:cNvPr>
          <p:cNvSpPr txBox="1"/>
          <p:nvPr/>
        </p:nvSpPr>
        <p:spPr>
          <a:xfrm>
            <a:off x="128763" y="1173242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ym typeface="Symbol" panose="05050102010706020507" pitchFamily="18" charset="2"/>
              </a:rPr>
              <a:t>-випромінювання</a:t>
            </a:r>
            <a:endParaRPr lang="ru-UA" sz="36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806D81-1029-4E78-859C-CC3C1328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437112"/>
            <a:ext cx="2188152" cy="19768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4331CA-9356-4E3F-A227-381A55FA9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129" y="4581128"/>
            <a:ext cx="3160258" cy="16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1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9B064688-6450-4D3D-983A-D56B1E0519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6700" y="337560"/>
            <a:ext cx="6527962" cy="1069514"/>
          </a:xfrm>
        </p:spPr>
        <p:txBody>
          <a:bodyPr/>
          <a:lstStyle/>
          <a:p>
            <a:pPr algn="l" eaLnBrk="1" hangingPunct="1"/>
            <a:r>
              <a:rPr lang="ru-RU" altLang="ru-UA" sz="3400" b="0" dirty="0" err="1"/>
              <a:t>Види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взаємодій</a:t>
            </a:r>
            <a:r>
              <a:rPr lang="ru-RU" altLang="ru-UA" sz="3400" b="0" dirty="0"/>
              <a:t> в </a:t>
            </a:r>
            <a:r>
              <a:rPr lang="ru-RU" altLang="ru-UA" sz="3400" b="0" dirty="0" err="1"/>
              <a:t>природі</a:t>
            </a:r>
            <a:r>
              <a:rPr lang="ru-RU" altLang="ru-UA" sz="3400" b="0" dirty="0"/>
              <a:t>. </a:t>
            </a:r>
            <a:br>
              <a:rPr lang="en-US" altLang="ru-UA" sz="3400" b="0" dirty="0"/>
            </a:br>
            <a:r>
              <a:rPr lang="ru-RU" altLang="ru-UA" sz="3400" b="0" dirty="0" err="1"/>
              <a:t>Класи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елементарних</a:t>
            </a:r>
            <a:r>
              <a:rPr lang="ru-RU" altLang="ru-UA" sz="3400" b="0" dirty="0"/>
              <a:t> </a:t>
            </a:r>
            <a:r>
              <a:rPr lang="ru-RU" altLang="ru-UA" sz="3400" b="0" dirty="0" err="1"/>
              <a:t>частинок</a:t>
            </a:r>
            <a:endParaRPr lang="en-US" altLang="ru-UA" sz="3400" b="0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22A10-62DA-4040-81EB-A8BA124673B1}"/>
              </a:ext>
            </a:extLst>
          </p:cNvPr>
          <p:cNvSpPr txBox="1"/>
          <p:nvPr/>
        </p:nvSpPr>
        <p:spPr>
          <a:xfrm>
            <a:off x="7004674" y="5673856"/>
            <a:ext cx="1671017" cy="830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П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тер У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е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р Х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і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ггс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04EBA-025C-4AC9-BA51-A186629F8DB1}"/>
              </a:ext>
            </a:extLst>
          </p:cNvPr>
          <p:cNvSpPr txBox="1"/>
          <p:nvPr/>
        </p:nvSpPr>
        <p:spPr>
          <a:xfrm>
            <a:off x="4139952" y="5715000"/>
            <a:ext cx="1857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Маррі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Гелл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-Ман</a:t>
            </a:r>
          </a:p>
        </p:txBody>
      </p:sp>
      <p:pic>
        <p:nvPicPr>
          <p:cNvPr id="123909" name="Рисунок 5" descr="qr-codeElPart.png">
            <a:extLst>
              <a:ext uri="{FF2B5EF4-FFF2-40B4-BE49-F238E27FC236}">
                <a16:creationId xmlns:a16="http://schemas.microsoft.com/office/drawing/2014/main" id="{15D6C87A-3F9D-42EC-AA56-72DF3FDFF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" y="-2049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Рисунок 7" descr="Nobel_Prize_24_2013.jpg">
            <a:extLst>
              <a:ext uri="{FF2B5EF4-FFF2-40B4-BE49-F238E27FC236}">
                <a16:creationId xmlns:a16="http://schemas.microsoft.com/office/drawing/2014/main" id="{B1D19DA4-C3FB-4F9B-9FF6-0FC0CB47B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842863"/>
            <a:ext cx="2643187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Рисунок 8" descr="gell-mann-marri.jpg">
            <a:extLst>
              <a:ext uri="{FF2B5EF4-FFF2-40B4-BE49-F238E27FC236}">
                <a16:creationId xmlns:a16="http://schemas.microsoft.com/office/drawing/2014/main" id="{6D0A2B05-620D-4032-870A-A916267D0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42863"/>
            <a:ext cx="186055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Рисунок 9" descr="GZ Brookline 2011.jpg">
            <a:extLst>
              <a:ext uri="{FF2B5EF4-FFF2-40B4-BE49-F238E27FC236}">
                <a16:creationId xmlns:a16="http://schemas.microsoft.com/office/drawing/2014/main" id="{C3EBEFBC-DD6C-4F54-B5A9-735ECAB0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37727"/>
            <a:ext cx="1930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83E753-1C3F-4618-A5DD-6914EC2B8486}"/>
              </a:ext>
            </a:extLst>
          </p:cNvPr>
          <p:cNvSpPr txBox="1"/>
          <p:nvPr/>
        </p:nvSpPr>
        <p:spPr>
          <a:xfrm>
            <a:off x="1800391" y="5715734"/>
            <a:ext cx="1568961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Джордж Цвейг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29A1FADD-1464-4025-AEF8-BCF6FE208AB1}"/>
              </a:ext>
            </a:extLst>
          </p:cNvPr>
          <p:cNvGraphicFramePr>
            <a:graphicFrameLocks noGrp="1"/>
          </p:cNvGraphicFramePr>
          <p:nvPr/>
        </p:nvGraphicFramePr>
        <p:xfrm>
          <a:off x="1539875" y="733425"/>
          <a:ext cx="6327775" cy="5445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020"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інтенсивність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радіус дії</a:t>
                      </a:r>
                      <a:endParaRPr lang="x-none" sz="2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сильна</a:t>
                      </a:r>
                      <a:endParaRPr lang="x-none" sz="2800" b="1" i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</a:t>
                      </a:r>
                      <a:r>
                        <a:rPr lang="en-US" sz="2400" i="0" baseline="300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r>
                        <a:rPr lang="en-US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електромагнітна</a:t>
                      </a:r>
                      <a:endParaRPr lang="x-none" sz="2800" b="1" i="1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1/137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 i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слабка</a:t>
                      </a:r>
                      <a:endParaRPr lang="x-none" sz="2800" b="1" i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</a:t>
                      </a:r>
                      <a:endParaRPr lang="x-none" sz="2400" i="0" baseline="30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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uk-UA" sz="2400" i="0" baseline="30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2400" i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x-none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526">
                <a:tc>
                  <a:txBody>
                    <a:bodyPr/>
                    <a:lstStyle/>
                    <a:p>
                      <a:r>
                        <a:rPr lang="uk-UA" sz="2800" b="1" i="1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гравітаційна</a:t>
                      </a:r>
                      <a:endParaRPr lang="x-none" sz="2800" b="1" i="1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uk-UA" sz="2400" i="0" baseline="3000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x-none" sz="2400" i="0" baseline="3000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2400" i="0" dirty="0">
                          <a:solidFill>
                            <a:srgbClr val="CC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endParaRPr lang="x-none" sz="2400" i="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x-none" sz="2400" i="0" dirty="0">
                        <a:solidFill>
                          <a:srgbClr val="CC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997" marR="35997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4949" name="Рисунок 3">
            <a:extLst>
              <a:ext uri="{FF2B5EF4-FFF2-40B4-BE49-F238E27FC236}">
                <a16:creationId xmlns:a16="http://schemas.microsoft.com/office/drawing/2014/main" id="{35E555F7-0128-4190-85F1-D813450D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85925"/>
            <a:ext cx="1293813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0" name="Рисунок 2">
            <a:extLst>
              <a:ext uri="{FF2B5EF4-FFF2-40B4-BE49-F238E27FC236}">
                <a16:creationId xmlns:a16="http://schemas.microsoft.com/office/drawing/2014/main" id="{01D13C0C-BE52-4F6D-A132-2AC7E4F57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1244600"/>
            <a:ext cx="7429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1" name="Рисунок 4">
            <a:extLst>
              <a:ext uri="{FF2B5EF4-FFF2-40B4-BE49-F238E27FC236}">
                <a16:creationId xmlns:a16="http://schemas.microsoft.com/office/drawing/2014/main" id="{AC3B4382-DD97-4419-8E95-EDA1F818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3074988"/>
            <a:ext cx="1114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2" name="Рисунок 5">
            <a:extLst>
              <a:ext uri="{FF2B5EF4-FFF2-40B4-BE49-F238E27FC236}">
                <a16:creationId xmlns:a16="http://schemas.microsoft.com/office/drawing/2014/main" id="{8C00ED40-DF92-4F02-BB0B-C0B055E7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530475"/>
            <a:ext cx="8191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3" name="Рисунок 6">
            <a:extLst>
              <a:ext uri="{FF2B5EF4-FFF2-40B4-BE49-F238E27FC236}">
                <a16:creationId xmlns:a16="http://schemas.microsoft.com/office/drawing/2014/main" id="{A08EDB8C-9F6E-4E70-9E09-B6B93C77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006850"/>
            <a:ext cx="127952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4" name="Рисунок 9">
            <a:extLst>
              <a:ext uri="{FF2B5EF4-FFF2-40B4-BE49-F238E27FC236}">
                <a16:creationId xmlns:a16="http://schemas.microsoft.com/office/drawing/2014/main" id="{0D1F4CD3-F658-458F-B307-FD9C4C16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2075"/>
            <a:ext cx="1133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55" name="Рисунок 11">
            <a:extLst>
              <a:ext uri="{FF2B5EF4-FFF2-40B4-BE49-F238E27FC236}">
                <a16:creationId xmlns:a16="http://schemas.microsoft.com/office/drawing/2014/main" id="{96E8AD05-49B4-4751-BB8E-F504888F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853113"/>
            <a:ext cx="9477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77E287AE-09AA-4404-9E04-CCC16230A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9514"/>
          </a:xfrm>
        </p:spPr>
        <p:txBody>
          <a:bodyPr/>
          <a:lstStyle/>
          <a:p>
            <a:pPr algn="l" eaLnBrk="1" hangingPunct="1"/>
            <a:r>
              <a:rPr lang="ru-RU" altLang="ru-UA" sz="4000" b="0" dirty="0" err="1"/>
              <a:t>Класи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елементарних</a:t>
            </a:r>
            <a:r>
              <a:rPr lang="ru-RU" altLang="ru-UA" sz="4000" b="0" dirty="0"/>
              <a:t> </a:t>
            </a:r>
            <a:r>
              <a:rPr lang="ru-RU" altLang="ru-UA" sz="4000" b="0" dirty="0" err="1"/>
              <a:t>частинок</a:t>
            </a:r>
            <a:endParaRPr lang="en-US" altLang="ru-UA" sz="4000" b="0" dirty="0">
              <a:solidFill>
                <a:srgbClr val="4D4D4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713B0-5177-432D-994B-72032385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2390775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C00000"/>
                </a:solidFill>
              </a:rPr>
              <a:t>Адрони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DB5BD9-CEFA-49D7-A18B-E93DE2D9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2498725"/>
            <a:ext cx="2605087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7B6C018-132A-42E7-975A-590489D7A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74514"/>
            <a:ext cx="4881562" cy="1000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70C0"/>
                </a:solidFill>
              </a:rPr>
              <a:t>Кванти</a:t>
            </a:r>
            <a:r>
              <a:rPr lang="ru-RU" altLang="x-none" sz="3600" kern="0" dirty="0">
                <a:solidFill>
                  <a:srgbClr val="0070C0"/>
                </a:solidFill>
              </a:rPr>
              <a:t> </a:t>
            </a:r>
            <a:r>
              <a:rPr lang="ru-RU" altLang="x-none" sz="3600" kern="0" dirty="0" err="1">
                <a:solidFill>
                  <a:srgbClr val="0070C0"/>
                </a:solidFill>
              </a:rPr>
              <a:t>взаємодій</a:t>
            </a:r>
            <a:endParaRPr lang="ru-RU" altLang="x-none" sz="3600" kern="0" dirty="0">
              <a:solidFill>
                <a:srgbClr val="0070C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EFCD81-9896-42BB-86D2-2A5D25018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2317750"/>
            <a:ext cx="4881563" cy="3203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uk-UA" altLang="x-none" sz="3600" kern="0" dirty="0" err="1">
                <a:solidFill>
                  <a:schemeClr val="tx1"/>
                </a:solidFill>
              </a:rPr>
              <a:t>глюони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фотони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проміжні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векторні</a:t>
            </a:r>
            <a:r>
              <a:rPr lang="ru-RU" altLang="x-none" sz="3600" kern="0" dirty="0">
                <a:solidFill>
                  <a:schemeClr val="tx1"/>
                </a:solidFill>
              </a:rPr>
              <a:t> </a:t>
            </a:r>
            <a:r>
              <a:rPr lang="ru-RU" altLang="x-none" sz="3600" kern="0" dirty="0" err="1">
                <a:solidFill>
                  <a:schemeClr val="tx1"/>
                </a:solidFill>
              </a:rPr>
              <a:t>бозони</a:t>
            </a:r>
            <a:endParaRPr lang="ru-RU" altLang="x-none" sz="3600" kern="0" dirty="0">
              <a:solidFill>
                <a:schemeClr val="tx1"/>
              </a:solidFill>
            </a:endParaRPr>
          </a:p>
          <a:p>
            <a:pPr marL="571500" indent="-571500" algn="l" eaLnBrk="1" hangingPunct="1">
              <a:spcAft>
                <a:spcPts val="3600"/>
              </a:spcAft>
              <a:buFont typeface="Wingdings" panose="05000000000000000000" pitchFamily="2" charset="2"/>
              <a:buChar char="Ø"/>
              <a:defRPr/>
            </a:pPr>
            <a:r>
              <a:rPr lang="ru-RU" altLang="x-none" sz="3600" kern="0" dirty="0" err="1">
                <a:solidFill>
                  <a:schemeClr val="tx1"/>
                </a:solidFill>
              </a:rPr>
              <a:t>гравітони</a:t>
            </a:r>
            <a:r>
              <a:rPr lang="ru-RU" altLang="x-none" sz="3600" kern="0" dirty="0">
                <a:solidFill>
                  <a:schemeClr val="tx1"/>
                </a:solidFill>
              </a:rPr>
              <a:t> (?)</a:t>
            </a:r>
            <a:endParaRPr lang="en-US" altLang="x-none" sz="3600" kern="0" dirty="0">
              <a:solidFill>
                <a:schemeClr val="tx1"/>
              </a:solidFill>
            </a:endParaRPr>
          </a:p>
        </p:txBody>
      </p:sp>
      <p:pic>
        <p:nvPicPr>
          <p:cNvPr id="126980" name="Рисунок 1">
            <a:extLst>
              <a:ext uri="{FF2B5EF4-FFF2-40B4-BE49-F238E27FC236}">
                <a16:creationId xmlns:a16="http://schemas.microsoft.com/office/drawing/2014/main" id="{A949DAC9-9E9B-4204-9459-7B6172C4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4963"/>
            <a:ext cx="12192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Рисунок 2">
            <a:extLst>
              <a:ext uri="{FF2B5EF4-FFF2-40B4-BE49-F238E27FC236}">
                <a16:creationId xmlns:a16="http://schemas.microsoft.com/office/drawing/2014/main" id="{56121B1C-8B4F-42C5-B921-5B55B2D2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551113"/>
            <a:ext cx="12192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Рисунок 5">
            <a:extLst>
              <a:ext uri="{FF2B5EF4-FFF2-40B4-BE49-F238E27FC236}">
                <a16:creationId xmlns:a16="http://schemas.microsoft.com/office/drawing/2014/main" id="{67E9BA1F-1A28-4EA7-A3BD-147906E3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04653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Рисунок 6">
            <a:extLst>
              <a:ext uri="{FF2B5EF4-FFF2-40B4-BE49-F238E27FC236}">
                <a16:creationId xmlns:a16="http://schemas.microsoft.com/office/drawing/2014/main" id="{338CB94B-51C8-4007-B234-D14305A9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07" y="4052078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Рисунок 7">
            <a:extLst>
              <a:ext uri="{FF2B5EF4-FFF2-40B4-BE49-F238E27FC236}">
                <a16:creationId xmlns:a16="http://schemas.microsoft.com/office/drawing/2014/main" id="{E77EF0C3-6EE8-4EF7-9D50-FC4C0C9D8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8" y="5316538"/>
            <a:ext cx="12096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8713F7-8BE9-4CEA-AFD5-59E9899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373688"/>
            <a:ext cx="11334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9A425-8337-44FE-AE53-7FAD71205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558" y="1277143"/>
            <a:ext cx="1337095" cy="12739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047ECC-EF47-4125-B3D2-217570188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2586581"/>
            <a:ext cx="1372393" cy="1307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C36B3-0EDD-4912-811C-A8CC414414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4074" y="5388999"/>
            <a:ext cx="1369926" cy="13046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F5C682-A6FB-4D7E-A3C0-65D8EE4D3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0617" y="3937330"/>
            <a:ext cx="1432976" cy="1330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F32510A-DF96-4F0D-B24F-CA5052EA6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15443"/>
            <a:ext cx="4879975" cy="106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 err="1">
                <a:solidFill>
                  <a:srgbClr val="00B050"/>
                </a:solidFill>
              </a:rPr>
              <a:t>Лептони</a:t>
            </a:r>
            <a:endParaRPr lang="ru-RU" altLang="x-none" sz="3600" kern="0" dirty="0">
              <a:solidFill>
                <a:srgbClr val="00B050"/>
              </a:solidFill>
            </a:endParaRPr>
          </a:p>
        </p:txBody>
      </p:sp>
      <p:sp>
        <p:nvSpPr>
          <p:cNvPr id="128003" name="TextBox 1">
            <a:extLst>
              <a:ext uri="{FF2B5EF4-FFF2-40B4-BE49-F238E27FC236}">
                <a16:creationId xmlns:a16="http://schemas.microsoft.com/office/drawing/2014/main" id="{8772144B-E385-47AC-B934-21FA87508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1474788"/>
            <a:ext cx="75803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не беруть участь у сильних взаємодіях</a:t>
            </a:r>
          </a:p>
        </p:txBody>
      </p:sp>
      <p:pic>
        <p:nvPicPr>
          <p:cNvPr id="128004" name="Рисунок 3">
            <a:extLst>
              <a:ext uri="{FF2B5EF4-FFF2-40B4-BE49-F238E27FC236}">
                <a16:creationId xmlns:a16="http://schemas.microsoft.com/office/drawing/2014/main" id="{41B6B85D-7D24-4505-998C-7910BFA2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2241550"/>
            <a:ext cx="38179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Рисунок 4">
            <a:extLst>
              <a:ext uri="{FF2B5EF4-FFF2-40B4-BE49-F238E27FC236}">
                <a16:creationId xmlns:a16="http://schemas.microsoft.com/office/drawing/2014/main" id="{0FF11F27-7F9B-4037-8635-4702D13A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2241550"/>
            <a:ext cx="3817938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6" name="TextBox 7">
            <a:extLst>
              <a:ext uri="{FF2B5EF4-FFF2-40B4-BE49-F238E27FC236}">
                <a16:creationId xmlns:a16="http://schemas.microsoft.com/office/drawing/2014/main" id="{C3A61089-3C33-44C9-90C3-DA08B634D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746500"/>
            <a:ext cx="85344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Античастинка</a:t>
            </a:r>
            <a:r>
              <a:rPr lang="uk-UA" altLang="ru-UA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 — частинка-двійник деякої іншої елементарної частинки, яка має ту ж масу та спін і відрізняється знаками інших характеристик взаємодії (електричних та кольорових зарядів, баріонним та лептонним квантовими числами..)</a:t>
            </a:r>
          </a:p>
        </p:txBody>
      </p:sp>
      <p:pic>
        <p:nvPicPr>
          <p:cNvPr id="128007" name="Рисунок 11">
            <a:extLst>
              <a:ext uri="{FF2B5EF4-FFF2-40B4-BE49-F238E27FC236}">
                <a16:creationId xmlns:a16="http://schemas.microsoft.com/office/drawing/2014/main" id="{B7DC2452-5B85-41FA-8FB1-E308BFB03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065713"/>
            <a:ext cx="84772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8" name="Рисунок 12">
            <a:extLst>
              <a:ext uri="{FF2B5EF4-FFF2-40B4-BE49-F238E27FC236}">
                <a16:creationId xmlns:a16="http://schemas.microsoft.com/office/drawing/2014/main" id="{3F4CF5E6-0DC5-4A1F-8751-29022BE2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5830888"/>
            <a:ext cx="8458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43F4543-B915-4FA4-868C-34DAFE1BE8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702101"/>
              </p:ext>
            </p:extLst>
          </p:nvPr>
        </p:nvGraphicFramePr>
        <p:xfrm>
          <a:off x="395536" y="1124744"/>
          <a:ext cx="7700005" cy="519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FD51DA4-593B-45AF-AE8A-AB799D482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260648"/>
            <a:ext cx="4881563" cy="571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571500" indent="-571500" algn="l" eaLnBrk="1" hangingPunct="1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ru-RU" altLang="x-none" sz="3600" kern="0" dirty="0">
                <a:solidFill>
                  <a:srgbClr val="C00000"/>
                </a:solidFill>
              </a:rPr>
              <a:t>Кварки</a:t>
            </a:r>
            <a:endParaRPr lang="en-US" altLang="x-none" sz="3600" kern="0" dirty="0">
              <a:solidFill>
                <a:srgbClr val="C00000"/>
              </a:solidFill>
            </a:endParaRPr>
          </a:p>
        </p:txBody>
      </p:sp>
      <p:pic>
        <p:nvPicPr>
          <p:cNvPr id="130051" name="Рисунок 4">
            <a:extLst>
              <a:ext uri="{FF2B5EF4-FFF2-40B4-BE49-F238E27FC236}">
                <a16:creationId xmlns:a16="http://schemas.microsoft.com/office/drawing/2014/main" id="{3769431A-FB2C-4E7C-9425-4143805E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757363"/>
            <a:ext cx="3590925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Рисунок 5">
            <a:extLst>
              <a:ext uri="{FF2B5EF4-FFF2-40B4-BE49-F238E27FC236}">
                <a16:creationId xmlns:a16="http://schemas.microsoft.com/office/drawing/2014/main" id="{BC4E8C20-72E8-4FE1-A6C7-2A9090A44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Рисунок 6">
            <a:extLst>
              <a:ext uri="{FF2B5EF4-FFF2-40B4-BE49-F238E27FC236}">
                <a16:creationId xmlns:a16="http://schemas.microsoft.com/office/drawing/2014/main" id="{D88D2783-7719-49CF-A6D0-967C1634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757363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Рисунок 7">
            <a:extLst>
              <a:ext uri="{FF2B5EF4-FFF2-40B4-BE49-F238E27FC236}">
                <a16:creationId xmlns:a16="http://schemas.microsoft.com/office/drawing/2014/main" id="{4D430C86-20CF-4DD4-A4E2-BA36C082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238500"/>
            <a:ext cx="1200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5" name="Рисунок 8">
            <a:extLst>
              <a:ext uri="{FF2B5EF4-FFF2-40B4-BE49-F238E27FC236}">
                <a16:creationId xmlns:a16="http://schemas.microsoft.com/office/drawing/2014/main" id="{1A178802-223D-4E43-8FAB-0D2F1556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238500"/>
            <a:ext cx="120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6" name="Рисунок 9">
            <a:extLst>
              <a:ext uri="{FF2B5EF4-FFF2-40B4-BE49-F238E27FC236}">
                <a16:creationId xmlns:a16="http://schemas.microsoft.com/office/drawing/2014/main" id="{7AB0F491-D3CE-432A-817C-5827E195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4800600"/>
            <a:ext cx="121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7" name="Рисунок 10">
            <a:extLst>
              <a:ext uri="{FF2B5EF4-FFF2-40B4-BE49-F238E27FC236}">
                <a16:creationId xmlns:a16="http://schemas.microsoft.com/office/drawing/2014/main" id="{8A7400C5-CDD0-4D95-AA67-C387620F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4800600"/>
            <a:ext cx="12287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TextBox 1">
            <a:extLst>
              <a:ext uri="{FF2B5EF4-FFF2-40B4-BE49-F238E27FC236}">
                <a16:creationId xmlns:a16="http://schemas.microsoft.com/office/drawing/2014/main" id="{BFF9848B-5D12-4E0D-AC55-D356C676C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165" y="116632"/>
            <a:ext cx="3216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57300" indent="-1257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мезон = кварк + </a:t>
            </a:r>
            <a:endParaRPr lang="en-US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ru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-UA" altLang="ru-UA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endParaRPr lang="uk-UA" altLang="ru-U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066" name="Объект 2">
            <a:extLst>
              <a:ext uri="{FF2B5EF4-FFF2-40B4-BE49-F238E27FC236}">
                <a16:creationId xmlns:a16="http://schemas.microsoft.com/office/drawing/2014/main" id="{1EC00259-7384-473F-955B-CF90A28A8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810775"/>
              </p:ext>
            </p:extLst>
          </p:nvPr>
        </p:nvGraphicFramePr>
        <p:xfrm>
          <a:off x="5515291" y="305375"/>
          <a:ext cx="1193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" name="Equation" r:id="rId3" imgW="926698" imgH="495085" progId="Equation.DSMT4">
                  <p:embed/>
                </p:oleObj>
              </mc:Choice>
              <mc:Fallback>
                <p:oleObj name="Equation" r:id="rId3" imgW="926698" imgH="495085" progId="Equation.DSMT4">
                  <p:embed/>
                  <p:pic>
                    <p:nvPicPr>
                      <p:cNvPr id="88066" name="Объект 2">
                        <a:extLst>
                          <a:ext uri="{FF2B5EF4-FFF2-40B4-BE49-F238E27FC236}">
                            <a16:creationId xmlns:a16="http://schemas.microsoft.com/office/drawing/2014/main" id="{1EC00259-7384-473F-955B-CF90A28A89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5291" y="305375"/>
                        <a:ext cx="11938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Объект 3">
            <a:extLst>
              <a:ext uri="{FF2B5EF4-FFF2-40B4-BE49-F238E27FC236}">
                <a16:creationId xmlns:a16="http://schemas.microsoft.com/office/drawing/2014/main" id="{3A9B4D88-FE4D-431A-83BD-CFE8762D1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938" y="2951163"/>
          <a:ext cx="18272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" name="Equation" r:id="rId5" imgW="1866900" imgH="596900" progId="Equation.DSMT4">
                  <p:embed/>
                </p:oleObj>
              </mc:Choice>
              <mc:Fallback>
                <p:oleObj name="Equation" r:id="rId5" imgW="1866900" imgH="596900" progId="Equation.DSMT4">
                  <p:embed/>
                  <p:pic>
                    <p:nvPicPr>
                      <p:cNvPr id="88067" name="Объект 3">
                        <a:extLst>
                          <a:ext uri="{FF2B5EF4-FFF2-40B4-BE49-F238E27FC236}">
                            <a16:creationId xmlns:a16="http://schemas.microsoft.com/office/drawing/2014/main" id="{3A9B4D88-FE4D-431A-83BD-CFE8762D14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2951163"/>
                        <a:ext cx="18272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Объект 4">
            <a:extLst>
              <a:ext uri="{FF2B5EF4-FFF2-40B4-BE49-F238E27FC236}">
                <a16:creationId xmlns:a16="http://schemas.microsoft.com/office/drawing/2014/main" id="{1EF3891A-B30D-4F88-AF0C-DD0F75FF8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8588" y="2951163"/>
          <a:ext cx="18510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" name="Equation" r:id="rId7" imgW="1854200" imgH="584200" progId="Equation.DSMT4">
                  <p:embed/>
                </p:oleObj>
              </mc:Choice>
              <mc:Fallback>
                <p:oleObj name="Equation" r:id="rId7" imgW="1854200" imgH="584200" progId="Equation.DSMT4">
                  <p:embed/>
                  <p:pic>
                    <p:nvPicPr>
                      <p:cNvPr id="88068" name="Объект 4">
                        <a:extLst>
                          <a:ext uri="{FF2B5EF4-FFF2-40B4-BE49-F238E27FC236}">
                            <a16:creationId xmlns:a16="http://schemas.microsoft.com/office/drawing/2014/main" id="{1EF3891A-B30D-4F88-AF0C-DD0F75FF88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951163"/>
                        <a:ext cx="18510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Объект 5">
            <a:extLst>
              <a:ext uri="{FF2B5EF4-FFF2-40B4-BE49-F238E27FC236}">
                <a16:creationId xmlns:a16="http://schemas.microsoft.com/office/drawing/2014/main" id="{A7235C05-A472-4F6A-81ED-7F77615A3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89904"/>
              </p:ext>
            </p:extLst>
          </p:nvPr>
        </p:nvGraphicFramePr>
        <p:xfrm>
          <a:off x="1297781" y="1682953"/>
          <a:ext cx="942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" name="Equation" r:id="rId9" imgW="1002865" imgH="380835" progId="Equation.DSMT4">
                  <p:embed/>
                </p:oleObj>
              </mc:Choice>
              <mc:Fallback>
                <p:oleObj name="Equation" r:id="rId9" imgW="1002865" imgH="380835" progId="Equation.DSMT4">
                  <p:embed/>
                  <p:pic>
                    <p:nvPicPr>
                      <p:cNvPr id="88069" name="Объект 5">
                        <a:extLst>
                          <a:ext uri="{FF2B5EF4-FFF2-40B4-BE49-F238E27FC236}">
                            <a16:creationId xmlns:a16="http://schemas.microsoft.com/office/drawing/2014/main" id="{A7235C05-A472-4F6A-81ED-7F77615A36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781" y="1682953"/>
                        <a:ext cx="942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Объект 9">
            <a:extLst>
              <a:ext uri="{FF2B5EF4-FFF2-40B4-BE49-F238E27FC236}">
                <a16:creationId xmlns:a16="http://schemas.microsoft.com/office/drawing/2014/main" id="{2ED62DED-FA5A-4CC0-9B90-9DA7FCD7D2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2050" y="2941638"/>
          <a:ext cx="34686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" name="Equation" r:id="rId11" imgW="3594100" imgH="622300" progId="Equation.DSMT4">
                  <p:embed/>
                </p:oleObj>
              </mc:Choice>
              <mc:Fallback>
                <p:oleObj name="Equation" r:id="rId11" imgW="3594100" imgH="622300" progId="Equation.DSMT4">
                  <p:embed/>
                  <p:pic>
                    <p:nvPicPr>
                      <p:cNvPr id="88070" name="Объект 9">
                        <a:extLst>
                          <a:ext uri="{FF2B5EF4-FFF2-40B4-BE49-F238E27FC236}">
                            <a16:creationId xmlns:a16="http://schemas.microsoft.com/office/drawing/2014/main" id="{2ED62DED-FA5A-4CC0-9B90-9DA7FCD7D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2941638"/>
                        <a:ext cx="34686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72" name="Рисунок 1">
            <a:extLst>
              <a:ext uri="{FF2B5EF4-FFF2-40B4-BE49-F238E27FC236}">
                <a16:creationId xmlns:a16="http://schemas.microsoft.com/office/drawing/2014/main" id="{DAD815D3-48FC-4C0E-954E-181183AC4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798888"/>
            <a:ext cx="2119313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Рисунок 2">
            <a:extLst>
              <a:ext uri="{FF2B5EF4-FFF2-40B4-BE49-F238E27FC236}">
                <a16:creationId xmlns:a16="http://schemas.microsoft.com/office/drawing/2014/main" id="{0508D5F7-6707-41EF-B527-25AB5FC7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3798888"/>
            <a:ext cx="2124075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90C98-B1EE-4A12-9417-DEDBAAD96FE8}"/>
              </a:ext>
            </a:extLst>
          </p:cNvPr>
          <p:cNvSpPr txBox="1"/>
          <p:nvPr/>
        </p:nvSpPr>
        <p:spPr>
          <a:xfrm>
            <a:off x="2051720" y="1238207"/>
            <a:ext cx="6885218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Z – </a:t>
            </a:r>
            <a:r>
              <a:rPr lang="ru-UA" sz="2400" dirty="0"/>
              <a:t>к</a:t>
            </a:r>
            <a:r>
              <a:rPr lang="uk-UA" sz="2400" dirty="0" err="1"/>
              <a:t>ількість</a:t>
            </a:r>
            <a:r>
              <a:rPr lang="uk-UA" sz="2400" dirty="0"/>
              <a:t> протонів у ядрі (зарядове число)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 – </a:t>
            </a:r>
            <a:r>
              <a:rPr lang="uk-UA" sz="2400" dirty="0"/>
              <a:t>кількість нейтронів у ядрі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A=Z+N –</a:t>
            </a:r>
            <a:r>
              <a:rPr lang="uk-UA" sz="2400" dirty="0"/>
              <a:t> масове число</a:t>
            </a:r>
            <a:endParaRPr lang="ru-UA" sz="2400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05360AB-41E1-4407-858A-C1208A0D4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36413"/>
              </p:ext>
            </p:extLst>
          </p:nvPr>
        </p:nvGraphicFramePr>
        <p:xfrm>
          <a:off x="6012160" y="5541152"/>
          <a:ext cx="1754461" cy="55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9" name="Equation" r:id="rId4" imgW="1879560" imgH="596880" progId="Equation.DSMT4">
                  <p:embed/>
                </p:oleObj>
              </mc:Choice>
              <mc:Fallback>
                <p:oleObj name="Equation" r:id="rId4" imgW="1879560" imgH="596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F69297B5-A0FC-420F-9E9E-FB46020B3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2160" y="5541152"/>
                        <a:ext cx="1754461" cy="55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8856B9-6B3A-4DFE-9941-466B12B4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40" y="3455074"/>
            <a:ext cx="3071044" cy="26779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4" name="TextBox 1">
            <a:extLst>
              <a:ext uri="{FF2B5EF4-FFF2-40B4-BE49-F238E27FC236}">
                <a16:creationId xmlns:a16="http://schemas.microsoft.com/office/drawing/2014/main" id="{76A71C73-9025-4532-9F19-D9C726616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686" y="1111721"/>
            <a:ext cx="27162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баріон = кварк + кварк+кварк</a:t>
            </a:r>
          </a:p>
        </p:txBody>
      </p:sp>
      <p:graphicFrame>
        <p:nvGraphicFramePr>
          <p:cNvPr id="89090" name="Объект 2">
            <a:extLst>
              <a:ext uri="{FF2B5EF4-FFF2-40B4-BE49-F238E27FC236}">
                <a16:creationId xmlns:a16="http://schemas.microsoft.com/office/drawing/2014/main" id="{3B204D2E-1083-4A80-9348-23FC25C42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778776"/>
              </p:ext>
            </p:extLst>
          </p:nvPr>
        </p:nvGraphicFramePr>
        <p:xfrm>
          <a:off x="5796136" y="1484784"/>
          <a:ext cx="16192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Equation" r:id="rId3" imgW="1256755" imgH="495085" progId="Equation.DSMT4">
                  <p:embed/>
                </p:oleObj>
              </mc:Choice>
              <mc:Fallback>
                <p:oleObj name="Equation" r:id="rId3" imgW="1256755" imgH="495085" progId="Equation.DSMT4">
                  <p:embed/>
                  <p:pic>
                    <p:nvPicPr>
                      <p:cNvPr id="89090" name="Объект 2">
                        <a:extLst>
                          <a:ext uri="{FF2B5EF4-FFF2-40B4-BE49-F238E27FC236}">
                            <a16:creationId xmlns:a16="http://schemas.microsoft.com/office/drawing/2014/main" id="{3B204D2E-1083-4A80-9348-23FC25C426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1484784"/>
                        <a:ext cx="16192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Объект 5">
            <a:extLst>
              <a:ext uri="{FF2B5EF4-FFF2-40B4-BE49-F238E27FC236}">
                <a16:creationId xmlns:a16="http://schemas.microsoft.com/office/drawing/2014/main" id="{3E0B42B3-A8E9-489F-BDBC-95D6681F7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75761"/>
              </p:ext>
            </p:extLst>
          </p:nvPr>
        </p:nvGraphicFramePr>
        <p:xfrm>
          <a:off x="705023" y="2322984"/>
          <a:ext cx="8715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" name="Equation" r:id="rId5" imgW="927100" imgH="368300" progId="Equation.DSMT4">
                  <p:embed/>
                </p:oleObj>
              </mc:Choice>
              <mc:Fallback>
                <p:oleObj name="Equation" r:id="rId5" imgW="927100" imgH="368300" progId="Equation.DSMT4">
                  <p:embed/>
                  <p:pic>
                    <p:nvPicPr>
                      <p:cNvPr id="89091" name="Объект 5">
                        <a:extLst>
                          <a:ext uri="{FF2B5EF4-FFF2-40B4-BE49-F238E27FC236}">
                            <a16:creationId xmlns:a16="http://schemas.microsoft.com/office/drawing/2014/main" id="{3E0B42B3-A8E9-489F-BDBC-95D6681F7E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23" y="2322984"/>
                        <a:ext cx="8715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5" name="TextBox 10">
            <a:extLst>
              <a:ext uri="{FF2B5EF4-FFF2-40B4-BE49-F238E27FC236}">
                <a16:creationId xmlns:a16="http://schemas.microsoft.com/office/drawing/2014/main" id="{F8B43574-3AC4-451C-ADB3-08B33B1FD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3349625"/>
            <a:ext cx="41116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066925" indent="-20669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антибаріон =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</a:t>
            </a:r>
            <a:r>
              <a:rPr lang="uk-UA" altLang="ru-UA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uk-UA" altLang="ru-UA" sz="2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антикварк+антикварк</a:t>
            </a:r>
            <a:endParaRPr lang="uk-UA" altLang="ru-UA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9092" name="Объект 11">
            <a:extLst>
              <a:ext uri="{FF2B5EF4-FFF2-40B4-BE49-F238E27FC236}">
                <a16:creationId xmlns:a16="http://schemas.microsoft.com/office/drawing/2014/main" id="{2049CADA-4B45-4418-A3A7-7FD19728E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059737"/>
              </p:ext>
            </p:extLst>
          </p:nvPr>
        </p:nvGraphicFramePr>
        <p:xfrm>
          <a:off x="6005513" y="3722688"/>
          <a:ext cx="1620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" name="Equation" r:id="rId7" imgW="1257120" imgH="495000" progId="Equation.DSMT4">
                  <p:embed/>
                </p:oleObj>
              </mc:Choice>
              <mc:Fallback>
                <p:oleObj name="Equation" r:id="rId7" imgW="1257120" imgH="495000" progId="Equation.DSMT4">
                  <p:embed/>
                  <p:pic>
                    <p:nvPicPr>
                      <p:cNvPr id="89092" name="Объект 11">
                        <a:extLst>
                          <a:ext uri="{FF2B5EF4-FFF2-40B4-BE49-F238E27FC236}">
                            <a16:creationId xmlns:a16="http://schemas.microsoft.com/office/drawing/2014/main" id="{2049CADA-4B45-4418-A3A7-7FD19728EF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513" y="3722688"/>
                        <a:ext cx="16208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Объект 12">
            <a:extLst>
              <a:ext uri="{FF2B5EF4-FFF2-40B4-BE49-F238E27FC236}">
                <a16:creationId xmlns:a16="http://schemas.microsoft.com/office/drawing/2014/main" id="{29497B5B-3B75-4175-9830-5D38F1BBD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630312"/>
              </p:ext>
            </p:extLst>
          </p:nvPr>
        </p:nvGraphicFramePr>
        <p:xfrm>
          <a:off x="827584" y="4560887"/>
          <a:ext cx="11572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" name="Equation" r:id="rId9" imgW="1231560" imgH="368280" progId="Equation.DSMT4">
                  <p:embed/>
                </p:oleObj>
              </mc:Choice>
              <mc:Fallback>
                <p:oleObj name="Equation" r:id="rId9" imgW="1231560" imgH="368280" progId="Equation.DSMT4">
                  <p:embed/>
                  <p:pic>
                    <p:nvPicPr>
                      <p:cNvPr id="89093" name="Объект 12">
                        <a:extLst>
                          <a:ext uri="{FF2B5EF4-FFF2-40B4-BE49-F238E27FC236}">
                            <a16:creationId xmlns:a16="http://schemas.microsoft.com/office/drawing/2014/main" id="{29497B5B-3B75-4175-9830-5D38F1BBDE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560887"/>
                        <a:ext cx="11572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Объект 3">
            <a:extLst>
              <a:ext uri="{FF2B5EF4-FFF2-40B4-BE49-F238E27FC236}">
                <a16:creationId xmlns:a16="http://schemas.microsoft.com/office/drawing/2014/main" id="{0B8929AB-B3FC-4635-A53F-37D8632A1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52770"/>
              </p:ext>
            </p:extLst>
          </p:nvPr>
        </p:nvGraphicFramePr>
        <p:xfrm>
          <a:off x="1979613" y="1920775"/>
          <a:ext cx="1282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Equation" r:id="rId3" imgW="1282700" imgH="495300" progId="Equation.DSMT4">
                  <p:embed/>
                </p:oleObj>
              </mc:Choice>
              <mc:Fallback>
                <p:oleObj name="Equation" r:id="rId3" imgW="1282700" imgH="495300" progId="Equation.DSMT4">
                  <p:embed/>
                  <p:pic>
                    <p:nvPicPr>
                      <p:cNvPr id="90114" name="Объект 3">
                        <a:extLst>
                          <a:ext uri="{FF2B5EF4-FFF2-40B4-BE49-F238E27FC236}">
                            <a16:creationId xmlns:a16="http://schemas.microsoft.com/office/drawing/2014/main" id="{0B8929AB-B3FC-4635-A53F-37D8632A15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920775"/>
                        <a:ext cx="12827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TextBox 8">
            <a:extLst>
              <a:ext uri="{FF2B5EF4-FFF2-40B4-BE49-F238E27FC236}">
                <a16:creationId xmlns:a16="http://schemas.microsoft.com/office/drawing/2014/main" id="{990BC8F9-02A5-4BB4-83EF-193756A68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193700"/>
            <a:ext cx="12969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graphicFrame>
        <p:nvGraphicFramePr>
          <p:cNvPr id="90115" name="Объект 9">
            <a:extLst>
              <a:ext uri="{FF2B5EF4-FFF2-40B4-BE49-F238E27FC236}">
                <a16:creationId xmlns:a16="http://schemas.microsoft.com/office/drawing/2014/main" id="{DFE570BC-2F68-422E-AD61-40BF06530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816616"/>
              </p:ext>
            </p:extLst>
          </p:nvPr>
        </p:nvGraphicFramePr>
        <p:xfrm>
          <a:off x="1968500" y="3721000"/>
          <a:ext cx="1333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Equation" r:id="rId5" imgW="1333500" imgH="495300" progId="Equation.DSMT4">
                  <p:embed/>
                </p:oleObj>
              </mc:Choice>
              <mc:Fallback>
                <p:oleObj name="Equation" r:id="rId5" imgW="1333500" imgH="495300" progId="Equation.DSMT4">
                  <p:embed/>
                  <p:pic>
                    <p:nvPicPr>
                      <p:cNvPr id="90115" name="Объект 9">
                        <a:extLst>
                          <a:ext uri="{FF2B5EF4-FFF2-40B4-BE49-F238E27FC236}">
                            <a16:creationId xmlns:a16="http://schemas.microsoft.com/office/drawing/2014/main" id="{DFE570BC-2F68-422E-AD61-40BF06530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3721000"/>
                        <a:ext cx="1333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TextBox 13">
            <a:extLst>
              <a:ext uri="{FF2B5EF4-FFF2-40B4-BE49-F238E27FC236}">
                <a16:creationId xmlns:a16="http://schemas.microsoft.com/office/drawing/2014/main" id="{976B4F43-D09C-4441-9DEB-7471A8DA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2997100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graphicFrame>
        <p:nvGraphicFramePr>
          <p:cNvPr id="90116" name="Объект 14">
            <a:extLst>
              <a:ext uri="{FF2B5EF4-FFF2-40B4-BE49-F238E27FC236}">
                <a16:creationId xmlns:a16="http://schemas.microsoft.com/office/drawing/2014/main" id="{246553E4-E980-4BCF-95D7-33C02441E9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021862"/>
              </p:ext>
            </p:extLst>
          </p:nvPr>
        </p:nvGraphicFramePr>
        <p:xfrm>
          <a:off x="1987550" y="5525988"/>
          <a:ext cx="1244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Equation" r:id="rId7" imgW="1244060" imgH="495085" progId="Equation.DSMT4">
                  <p:embed/>
                </p:oleObj>
              </mc:Choice>
              <mc:Fallback>
                <p:oleObj name="Equation" r:id="rId7" imgW="1244060" imgH="495085" progId="Equation.DSMT4">
                  <p:embed/>
                  <p:pic>
                    <p:nvPicPr>
                      <p:cNvPr id="90116" name="Объект 14">
                        <a:extLst>
                          <a:ext uri="{FF2B5EF4-FFF2-40B4-BE49-F238E27FC236}">
                            <a16:creationId xmlns:a16="http://schemas.microsoft.com/office/drawing/2014/main" id="{246553E4-E980-4BCF-95D7-33C02441E9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5525988"/>
                        <a:ext cx="1244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TextBox 15">
            <a:extLst>
              <a:ext uri="{FF2B5EF4-FFF2-40B4-BE49-F238E27FC236}">
                <a16:creationId xmlns:a16="http://schemas.microsoft.com/office/drawing/2014/main" id="{1FCD13A4-B849-4882-8307-BBAE2CFDD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4802088"/>
            <a:ext cx="2408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l-GR" altLang="ru-UA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el-GR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гіперіон</a:t>
            </a:r>
          </a:p>
        </p:txBody>
      </p:sp>
      <p:pic>
        <p:nvPicPr>
          <p:cNvPr id="90120" name="Рисунок 4">
            <a:extLst>
              <a:ext uri="{FF2B5EF4-FFF2-40B4-BE49-F238E27FC236}">
                <a16:creationId xmlns:a16="http://schemas.microsoft.com/office/drawing/2014/main" id="{50CFA26A-6BAD-4011-84EC-A7E924CB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292125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1" name="Рисунок 6">
            <a:extLst>
              <a:ext uri="{FF2B5EF4-FFF2-40B4-BE49-F238E27FC236}">
                <a16:creationId xmlns:a16="http://schemas.microsoft.com/office/drawing/2014/main" id="{B49D67BD-EA4D-4A68-BEF9-A0700E99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2997100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Рисунок 7">
            <a:extLst>
              <a:ext uri="{FF2B5EF4-FFF2-40B4-BE49-F238E27FC236}">
                <a16:creationId xmlns:a16="http://schemas.microsoft.com/office/drawing/2014/main" id="{3FB5ADF9-D013-46BB-80DB-9D5B93FE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4916388"/>
            <a:ext cx="1143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Рисунок 1">
            <a:extLst>
              <a:ext uri="{FF2B5EF4-FFF2-40B4-BE49-F238E27FC236}">
                <a16:creationId xmlns:a16="http://schemas.microsoft.com/office/drawing/2014/main" id="{51AF5D27-3542-4771-8CAA-7730A9817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738313"/>
            <a:ext cx="73628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Рисунок 2">
            <a:extLst>
              <a:ext uri="{FF2B5EF4-FFF2-40B4-BE49-F238E27FC236}">
                <a16:creationId xmlns:a16="http://schemas.microsoft.com/office/drawing/2014/main" id="{16047000-854D-4571-A4AA-DD5EFCF47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340100"/>
            <a:ext cx="750252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Рисунок 5">
            <a:extLst>
              <a:ext uri="{FF2B5EF4-FFF2-40B4-BE49-F238E27FC236}">
                <a16:creationId xmlns:a16="http://schemas.microsoft.com/office/drawing/2014/main" id="{C1E760E9-5D3A-492B-A648-AABFB98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5070475"/>
            <a:ext cx="49911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Рисунок 2">
            <a:extLst>
              <a:ext uri="{FF2B5EF4-FFF2-40B4-BE49-F238E27FC236}">
                <a16:creationId xmlns:a16="http://schemas.microsoft.com/office/drawing/2014/main" id="{84D639A4-D159-40EE-BA8A-BA5DD5BFB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1132681"/>
            <a:ext cx="17684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Рисунок 3">
            <a:extLst>
              <a:ext uri="{FF2B5EF4-FFF2-40B4-BE49-F238E27FC236}">
                <a16:creationId xmlns:a16="http://schemas.microsoft.com/office/drawing/2014/main" id="{95F82631-0F13-4047-8783-C701724DC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180556"/>
            <a:ext cx="56959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Рисунок 4">
            <a:extLst>
              <a:ext uri="{FF2B5EF4-FFF2-40B4-BE49-F238E27FC236}">
                <a16:creationId xmlns:a16="http://schemas.microsoft.com/office/drawing/2014/main" id="{ABEC3F47-A87F-42F9-B521-E0B15102A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44761"/>
            <a:ext cx="170021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Рисунок 1">
            <a:extLst>
              <a:ext uri="{FF2B5EF4-FFF2-40B4-BE49-F238E27FC236}">
                <a16:creationId xmlns:a16="http://schemas.microsoft.com/office/drawing/2014/main" id="{376E2EA0-AD5C-4BC1-B0A7-09C58202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124744"/>
            <a:ext cx="33432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Рисунок 6">
            <a:extLst>
              <a:ext uri="{FF2B5EF4-FFF2-40B4-BE49-F238E27FC236}">
                <a16:creationId xmlns:a16="http://schemas.microsoft.com/office/drawing/2014/main" id="{1BD3F160-79A4-4FC7-8EBC-E160990F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528219"/>
            <a:ext cx="1876425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Рисунок 11">
            <a:extLst>
              <a:ext uri="{FF2B5EF4-FFF2-40B4-BE49-F238E27FC236}">
                <a16:creationId xmlns:a16="http://schemas.microsoft.com/office/drawing/2014/main" id="{C2A1A26D-99D2-4479-BAB1-1D42655B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3528219"/>
            <a:ext cx="1884362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Рисунок 13">
            <a:extLst>
              <a:ext uri="{FF2B5EF4-FFF2-40B4-BE49-F238E27FC236}">
                <a16:creationId xmlns:a16="http://schemas.microsoft.com/office/drawing/2014/main" id="{1B550713-06DD-40A0-B657-A6CC2B91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3309144"/>
            <a:ext cx="230505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TextBox 14">
            <a:extLst>
              <a:ext uri="{FF2B5EF4-FFF2-40B4-BE49-F238E27FC236}">
                <a16:creationId xmlns:a16="http://schemas.microsoft.com/office/drawing/2014/main" id="{71CFF83F-E71F-4E13-85F8-DE056FF69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5396706"/>
            <a:ext cx="1296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протон</a:t>
            </a:r>
          </a:p>
        </p:txBody>
      </p:sp>
      <p:sp>
        <p:nvSpPr>
          <p:cNvPr id="133127" name="TextBox 15">
            <a:extLst>
              <a:ext uri="{FF2B5EF4-FFF2-40B4-BE49-F238E27FC236}">
                <a16:creationId xmlns:a16="http://schemas.microsoft.com/office/drawing/2014/main" id="{EB11C9CF-DF81-40CE-8695-F5B237F4C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5368131"/>
            <a:ext cx="144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нейтрон</a:t>
            </a:r>
          </a:p>
        </p:txBody>
      </p:sp>
      <p:sp>
        <p:nvSpPr>
          <p:cNvPr id="133128" name="TextBox 16">
            <a:extLst>
              <a:ext uri="{FF2B5EF4-FFF2-40B4-BE49-F238E27FC236}">
                <a16:creationId xmlns:a16="http://schemas.microsoft.com/office/drawing/2014/main" id="{E3C9956B-943B-4603-9839-AF30EC3A0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888" y="5353844"/>
            <a:ext cx="2025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3025" indent="-13430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uk-UA" altLang="ru-UA" sz="2800">
                <a:latin typeface="Times New Roman" panose="02020603050405020304" pitchFamily="18" charset="0"/>
                <a:cs typeface="Times New Roman" panose="02020603050405020304" pitchFamily="18" charset="0"/>
              </a:rPr>
              <a:t>антипротон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Рисунок 1">
            <a:extLst>
              <a:ext uri="{FF2B5EF4-FFF2-40B4-BE49-F238E27FC236}">
                <a16:creationId xmlns:a16="http://schemas.microsoft.com/office/drawing/2014/main" id="{2B38B47F-78F1-4FBC-99B2-A1B7C826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32656"/>
            <a:ext cx="4679950" cy="633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EEF441-9356-4F0E-95BB-99481B18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1123950" cy="1076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D3206-292E-44F4-92D9-D9DE8E70CD71}"/>
              </a:ext>
            </a:extLst>
          </p:cNvPr>
          <p:cNvSpPr txBox="1"/>
          <p:nvPr/>
        </p:nvSpPr>
        <p:spPr>
          <a:xfrm>
            <a:off x="1799692" y="1194455"/>
            <a:ext cx="5544616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ізотопи (однакове 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uk-UA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UA" sz="28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зобари</a:t>
            </a:r>
            <a:r>
              <a:rPr lang="uk-UA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(однакове А)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ізотони (однакове </a:t>
            </a:r>
            <a:r>
              <a:rPr lang="en-US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sz="2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ізомери (однакові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Z, A</a:t>
            </a:r>
            <a:r>
              <a:rPr lang="uk-UA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різні Т</a:t>
            </a:r>
            <a:r>
              <a:rPr lang="uk-UA" sz="2800" i="1" baseline="-25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UA" sz="28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26ABA4FD-057C-4FDD-8011-7059277FE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655437"/>
              </p:ext>
            </p:extLst>
          </p:nvPr>
        </p:nvGraphicFramePr>
        <p:xfrm>
          <a:off x="611560" y="4731217"/>
          <a:ext cx="1924855" cy="642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4" name="Equation" r:id="rId4" imgW="1904760" imgH="634680" progId="Equation.DSMT4">
                  <p:embed/>
                </p:oleObj>
              </mc:Choice>
              <mc:Fallback>
                <p:oleObj name="Equation" r:id="rId4" imgW="1904760" imgH="63468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26ABA4FD-057C-4FDD-8011-7059277FE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560" y="4731217"/>
                        <a:ext cx="1924855" cy="642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AC87006E-D8CE-4A35-BE84-1F6F4F07C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679364"/>
              </p:ext>
            </p:extLst>
          </p:nvPr>
        </p:nvGraphicFramePr>
        <p:xfrm>
          <a:off x="4706740" y="4780673"/>
          <a:ext cx="1780555" cy="37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5" name="Equation" r:id="rId6" imgW="2869920" imgH="596880" progId="Equation.DSMT4">
                  <p:embed/>
                </p:oleObj>
              </mc:Choice>
              <mc:Fallback>
                <p:oleObj name="Equation" r:id="rId6" imgW="2869920" imgH="59688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AC87006E-D8CE-4A35-BE84-1F6F4F07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6740" y="4780673"/>
                        <a:ext cx="1780555" cy="371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DDA73D58-66E8-4EF4-981D-EC46A5CBF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4264"/>
              </p:ext>
            </p:extLst>
          </p:nvPr>
        </p:nvGraphicFramePr>
        <p:xfrm>
          <a:off x="4698182" y="5250498"/>
          <a:ext cx="17970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6" name="Equation" r:id="rId8" imgW="2895480" imgH="596880" progId="Equation.DSMT4">
                  <p:embed/>
                </p:oleObj>
              </mc:Choice>
              <mc:Fallback>
                <p:oleObj name="Equation" r:id="rId8" imgW="2895480" imgH="59688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DDA73D58-66E8-4EF4-981D-EC46A5CBF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98182" y="5250498"/>
                        <a:ext cx="1797050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34CC8F3-CF8D-40EC-B17F-5AED8EB664AC}"/>
              </a:ext>
            </a:extLst>
          </p:cNvPr>
          <p:cNvSpPr txBox="1"/>
          <p:nvPr/>
        </p:nvSpPr>
        <p:spPr>
          <a:xfrm>
            <a:off x="6876256" y="4764624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>
                <a:solidFill>
                  <a:srgbClr val="0070C0"/>
                </a:solidFill>
              </a:rPr>
              <a:t>легкі ядра</a:t>
            </a:r>
            <a:endParaRPr lang="ru-UA" sz="2000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82E05-D2B1-4F1E-81B8-E5033F24492B}"/>
              </a:ext>
            </a:extLst>
          </p:cNvPr>
          <p:cNvSpPr txBox="1"/>
          <p:nvPr/>
        </p:nvSpPr>
        <p:spPr>
          <a:xfrm>
            <a:off x="6876256" y="5173708"/>
            <a:ext cx="1489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/>
              <a:t>важкі ядра</a:t>
            </a:r>
            <a:endParaRPr lang="ru-UA" sz="2000" i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DB1B64-5CE7-4854-AFF0-3895AD948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3665" y="1693266"/>
            <a:ext cx="2572233" cy="1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13B18B-E3E8-40ED-A7FF-AE7DF0FDB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450379"/>
              </p:ext>
            </p:extLst>
          </p:nvPr>
        </p:nvGraphicFramePr>
        <p:xfrm>
          <a:off x="2123728" y="1196752"/>
          <a:ext cx="453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2" name="Equation" r:id="rId3" imgW="4533840" imgH="583920" progId="Equation.DSMT4">
                  <p:embed/>
                </p:oleObj>
              </mc:Choice>
              <mc:Fallback>
                <p:oleObj name="Equation" r:id="rId3" imgW="45338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3728" y="1196752"/>
                        <a:ext cx="453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C1CD1AD-244E-4CCD-AD9D-23B526268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674885"/>
              </p:ext>
            </p:extLst>
          </p:nvPr>
        </p:nvGraphicFramePr>
        <p:xfrm>
          <a:off x="1581150" y="2492896"/>
          <a:ext cx="5981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3" name="Equation" r:id="rId5" imgW="5981400" imgH="711000" progId="Equation.DSMT4">
                  <p:embed/>
                </p:oleObj>
              </mc:Choice>
              <mc:Fallback>
                <p:oleObj name="Equation" r:id="rId5" imgW="5981400" imgH="711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13B18B-E3E8-40ED-A7FF-AE7DF0FDB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1150" y="2492896"/>
                        <a:ext cx="5981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26F171-B329-451A-97F2-7F9BF1334717}"/>
              </a:ext>
            </a:extLst>
          </p:cNvPr>
          <p:cNvSpPr txBox="1"/>
          <p:nvPr/>
        </p:nvSpPr>
        <p:spPr>
          <a:xfrm>
            <a:off x="323528" y="1936869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дефект маси</a:t>
            </a:r>
            <a:endParaRPr lang="ru-UA" sz="2800" i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DBD63-2E47-4DA3-896E-426DA4A2BF3E}"/>
              </a:ext>
            </a:extLst>
          </p:cNvPr>
          <p:cNvSpPr txBox="1"/>
          <p:nvPr/>
        </p:nvSpPr>
        <p:spPr>
          <a:xfrm>
            <a:off x="242482" y="3624330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chemeClr val="tx2">
                    <a:lumMod val="75000"/>
                  </a:schemeClr>
                </a:solidFill>
              </a:rPr>
              <a:t>енергія зв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’</a:t>
            </a:r>
            <a:r>
              <a:rPr lang="uk-UA" sz="2800" i="1" dirty="0" err="1">
                <a:solidFill>
                  <a:schemeClr val="tx2">
                    <a:lumMod val="75000"/>
                  </a:schemeClr>
                </a:solidFill>
              </a:rPr>
              <a:t>язку</a:t>
            </a:r>
            <a:endParaRPr lang="ru-UA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8BB9B42-4415-4DCB-8DE6-B90DB37B0F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552089"/>
              </p:ext>
            </p:extLst>
          </p:nvPr>
        </p:nvGraphicFramePr>
        <p:xfrm>
          <a:off x="463550" y="4330700"/>
          <a:ext cx="8216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4" name="Equation" r:id="rId7" imgW="8216640" imgH="787320" progId="Equation.DSMT4">
                  <p:embed/>
                </p:oleObj>
              </mc:Choice>
              <mc:Fallback>
                <p:oleObj name="Equation" r:id="rId7" imgW="8216640" imgH="78732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C1CD1AD-244E-4CCD-AD9D-23B526268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550" y="4330700"/>
                        <a:ext cx="8216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DA4C31F-AE99-465F-AFB7-31FBF1388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49087"/>
              </p:ext>
            </p:extLst>
          </p:nvPr>
        </p:nvGraphicFramePr>
        <p:xfrm>
          <a:off x="436833" y="5318348"/>
          <a:ext cx="683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5" name="Equation" r:id="rId9" imgW="6832440" imgH="685800" progId="Equation.DSMT4">
                  <p:embed/>
                </p:oleObj>
              </mc:Choice>
              <mc:Fallback>
                <p:oleObj name="Equation" r:id="rId9" imgW="6832440" imgH="6858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A8BB9B42-4415-4DCB-8DE6-B90DB37B0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6833" y="5318348"/>
                        <a:ext cx="6832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19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558E8-5466-48A3-B6B3-70166CE3C9D9}"/>
              </a:ext>
            </a:extLst>
          </p:cNvPr>
          <p:cNvSpPr txBox="1"/>
          <p:nvPr/>
        </p:nvSpPr>
        <p:spPr>
          <a:xfrm>
            <a:off x="179512" y="476672"/>
            <a:ext cx="411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питома енергія зв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язку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0ACFA76-0952-46E0-A870-0F7FEB494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518774"/>
              </p:ext>
            </p:extLst>
          </p:nvPr>
        </p:nvGraphicFramePr>
        <p:xfrm>
          <a:off x="4850094" y="582380"/>
          <a:ext cx="17510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4" name="Equation" r:id="rId3" imgW="2234880" imgH="533160" progId="Equation.DSMT4">
                  <p:embed/>
                </p:oleObj>
              </mc:Choice>
              <mc:Fallback>
                <p:oleObj name="Equation" r:id="rId3" imgW="2234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0094" y="582380"/>
                        <a:ext cx="175101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8DD532-881B-4416-AFFF-D44D588FEC99}"/>
              </a:ext>
            </a:extLst>
          </p:cNvPr>
          <p:cNvSpPr txBox="1"/>
          <p:nvPr/>
        </p:nvSpPr>
        <p:spPr>
          <a:xfrm>
            <a:off x="3419872" y="1353059"/>
            <a:ext cx="4302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пакувальний коефіцієнт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BDD01C-2F05-461E-8924-E9CA410C5B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46307"/>
              </p:ext>
            </p:extLst>
          </p:nvPr>
        </p:nvGraphicFramePr>
        <p:xfrm>
          <a:off x="7884368" y="1353059"/>
          <a:ext cx="1130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5" name="Equation" r:id="rId5" imgW="1130040" imgH="520560" progId="Equation.DSMT4">
                  <p:embed/>
                </p:oleObj>
              </mc:Choice>
              <mc:Fallback>
                <p:oleObj name="Equation" r:id="rId5" imgW="113004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84368" y="1353059"/>
                        <a:ext cx="1130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3F3CCB-C877-40C4-B63C-5D928E679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9" y="2075268"/>
            <a:ext cx="5771213" cy="4515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410464-CBF9-4CF3-A13C-A9D5B60864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8" y="3933056"/>
            <a:ext cx="1424619" cy="1584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635BB4-DDA8-4334-A1DB-4B85E4B23F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52" y="3284984"/>
            <a:ext cx="1694681" cy="2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AC8DC-635C-412C-B72E-15B35DF12D47}"/>
              </a:ext>
            </a:extLst>
          </p:cNvPr>
          <p:cNvSpPr txBox="1"/>
          <p:nvPr/>
        </p:nvSpPr>
        <p:spPr>
          <a:xfrm>
            <a:off x="788422" y="404664"/>
            <a:ext cx="3784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latin typeface="Arial" panose="020B0604020202020204" pitchFamily="34" charset="0"/>
                <a:cs typeface="Arial" panose="020B0604020202020204" pitchFamily="34" charset="0"/>
              </a:rPr>
              <a:t>формула </a:t>
            </a:r>
            <a:r>
              <a:rPr lang="uk-U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Вайцзекера</a:t>
            </a:r>
            <a:endParaRPr lang="ru-UA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C05A2F4-4445-4B45-9328-267EEBC08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9063"/>
              </p:ext>
            </p:extLst>
          </p:nvPr>
        </p:nvGraphicFramePr>
        <p:xfrm>
          <a:off x="55739" y="1399119"/>
          <a:ext cx="9069610" cy="9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9" name="Equation" r:id="rId3" imgW="10985400" imgH="1117440" progId="Equation.DSMT4">
                  <p:embed/>
                </p:oleObj>
              </mc:Choice>
              <mc:Fallback>
                <p:oleObj name="Equation" r:id="rId3" imgW="1098540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39" y="1399119"/>
                        <a:ext cx="9069610" cy="92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5481994-6F9D-427F-89E0-2F8DD1125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425975"/>
              </p:ext>
            </p:extLst>
          </p:nvPr>
        </p:nvGraphicFramePr>
        <p:xfrm>
          <a:off x="214753" y="3645024"/>
          <a:ext cx="2019226" cy="43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0" name="Equation" r:id="rId5" imgW="2450880" imgH="533160" progId="Equation.DSMT4">
                  <p:embed/>
                </p:oleObj>
              </mc:Choice>
              <mc:Fallback>
                <p:oleObj name="Equation" r:id="rId5" imgW="2450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753" y="3645024"/>
                        <a:ext cx="2019226" cy="439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4BFA0F0-5381-4703-BB7C-2B2C36C3B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26275"/>
              </p:ext>
            </p:extLst>
          </p:nvPr>
        </p:nvGraphicFramePr>
        <p:xfrm>
          <a:off x="214753" y="4293096"/>
          <a:ext cx="20605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1" name="Equation" r:id="rId7" imgW="2501640" imgH="533160" progId="Equation.DSMT4">
                  <p:embed/>
                </p:oleObj>
              </mc:Choice>
              <mc:Fallback>
                <p:oleObj name="Equation" r:id="rId7" imgW="250164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753" y="4293096"/>
                        <a:ext cx="20605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BC7BE62-AB99-42AD-AA28-70B2D8027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71481"/>
              </p:ext>
            </p:extLst>
          </p:nvPr>
        </p:nvGraphicFramePr>
        <p:xfrm>
          <a:off x="189229" y="4884616"/>
          <a:ext cx="1903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2" name="Equation" r:id="rId9" imgW="2311200" imgH="533160" progId="Equation.DSMT4">
                  <p:embed/>
                </p:oleObj>
              </mc:Choice>
              <mc:Fallback>
                <p:oleObj name="Equation" r:id="rId9" imgW="2311200" imgH="5331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5481994-6F9D-427F-89E0-2F8DD1125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29" y="4884616"/>
                        <a:ext cx="1903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04C19BE-C659-42DB-B863-EBEF2E1F7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75939"/>
              </p:ext>
            </p:extLst>
          </p:nvPr>
        </p:nvGraphicFramePr>
        <p:xfrm>
          <a:off x="189229" y="5531421"/>
          <a:ext cx="21129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3" name="Equation" r:id="rId11" imgW="2565360" imgH="533160" progId="Equation.DSMT4">
                  <p:embed/>
                </p:oleObj>
              </mc:Choice>
              <mc:Fallback>
                <p:oleObj name="Equation" r:id="rId11" imgW="2565360" imgH="533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4BFA0F0-5381-4703-BB7C-2B2C36C3B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9229" y="5531421"/>
                        <a:ext cx="2112962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D33F92-D40B-4E07-859C-E0511D6B7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2131"/>
              </p:ext>
            </p:extLst>
          </p:nvPr>
        </p:nvGraphicFramePr>
        <p:xfrm>
          <a:off x="3950080" y="3875927"/>
          <a:ext cx="5097138" cy="145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4" name="Equation" r:id="rId13" imgW="6908760" imgH="1981080" progId="Equation.DSMT4">
                  <p:embed/>
                </p:oleObj>
              </mc:Choice>
              <mc:Fallback>
                <p:oleObj name="Equation" r:id="rId13" imgW="6908760" imgH="19810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604C19BE-C659-42DB-B863-EBEF2E1F7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0080" y="3875927"/>
                        <a:ext cx="5097138" cy="1457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7AD74D1C-1BBA-435D-BF3C-BA37BB2BA142}"/>
              </a:ext>
            </a:extLst>
          </p:cNvPr>
          <p:cNvSpPr/>
          <p:nvPr/>
        </p:nvSpPr>
        <p:spPr>
          <a:xfrm>
            <a:off x="250421" y="2395117"/>
            <a:ext cx="1657283" cy="504056"/>
          </a:xfrm>
          <a:prstGeom prst="wedgeEllipseCallout">
            <a:avLst>
              <a:gd name="adj1" fmla="val 45634"/>
              <a:gd name="adj2" fmla="val -109746"/>
            </a:avLst>
          </a:prstGeom>
          <a:solidFill>
            <a:srgbClr val="00FFFF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>
                <a:solidFill>
                  <a:schemeClr val="accent1">
                    <a:lumMod val="75000"/>
                  </a:schemeClr>
                </a:solidFill>
              </a:rPr>
              <a:t>об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’</a:t>
            </a:r>
            <a:r>
              <a:rPr lang="uk-UA" sz="2400" b="1" dirty="0" err="1">
                <a:solidFill>
                  <a:schemeClr val="accent1">
                    <a:lumMod val="75000"/>
                  </a:schemeClr>
                </a:solidFill>
              </a:rPr>
              <a:t>єм</a:t>
            </a:r>
            <a:endParaRPr lang="ru-UA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Облачко с текстом: овальное 9">
            <a:extLst>
              <a:ext uri="{FF2B5EF4-FFF2-40B4-BE49-F238E27FC236}">
                <a16:creationId xmlns:a16="http://schemas.microsoft.com/office/drawing/2014/main" id="{F73B7AD0-9B14-4B75-8824-89BA4D8CD055}"/>
              </a:ext>
            </a:extLst>
          </p:cNvPr>
          <p:cNvSpPr/>
          <p:nvPr/>
        </p:nvSpPr>
        <p:spPr>
          <a:xfrm>
            <a:off x="1580776" y="2775753"/>
            <a:ext cx="1839096" cy="504056"/>
          </a:xfrm>
          <a:prstGeom prst="wedgeEllipseCallout">
            <a:avLst>
              <a:gd name="adj1" fmla="val 25518"/>
              <a:gd name="adj2" fmla="val -181553"/>
            </a:avLst>
          </a:prstGeom>
          <a:solidFill>
            <a:srgbClr val="FF33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поверхня</a:t>
            </a:r>
            <a:endParaRPr lang="ru-UA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блачко с текстом: овальное 10">
            <a:extLst>
              <a:ext uri="{FF2B5EF4-FFF2-40B4-BE49-F238E27FC236}">
                <a16:creationId xmlns:a16="http://schemas.microsoft.com/office/drawing/2014/main" id="{BA02DC27-E051-4723-A310-1748C79C6E4C}"/>
              </a:ext>
            </a:extLst>
          </p:cNvPr>
          <p:cNvSpPr/>
          <p:nvPr/>
        </p:nvSpPr>
        <p:spPr>
          <a:xfrm>
            <a:off x="3347864" y="3068960"/>
            <a:ext cx="2232248" cy="690882"/>
          </a:xfrm>
          <a:prstGeom prst="wedgeEllipseCallout">
            <a:avLst>
              <a:gd name="adj1" fmla="val 13169"/>
              <a:gd name="adj2" fmla="val -153276"/>
            </a:avLst>
          </a:prstGeom>
          <a:solidFill>
            <a:srgbClr val="00B050">
              <a:alpha val="14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кулонівська</a:t>
            </a:r>
            <a:endParaRPr lang="ru-UA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лачко с текстом: овальное 11">
            <a:extLst>
              <a:ext uri="{FF2B5EF4-FFF2-40B4-BE49-F238E27FC236}">
                <a16:creationId xmlns:a16="http://schemas.microsoft.com/office/drawing/2014/main" id="{0111DA55-82BE-431A-83C0-86DA03C602D5}"/>
              </a:ext>
            </a:extLst>
          </p:cNvPr>
          <p:cNvSpPr/>
          <p:nvPr/>
        </p:nvSpPr>
        <p:spPr>
          <a:xfrm>
            <a:off x="5330976" y="2627031"/>
            <a:ext cx="1839096" cy="690882"/>
          </a:xfrm>
          <a:prstGeom prst="wedgeEllipseCallout">
            <a:avLst>
              <a:gd name="adj1" fmla="val 34466"/>
              <a:gd name="adj2" fmla="val -102266"/>
            </a:avLst>
          </a:prstGeom>
          <a:solidFill>
            <a:schemeClr val="accent6">
              <a:lumMod val="40000"/>
              <a:lumOff val="60000"/>
              <a:alpha val="14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симетрія</a:t>
            </a:r>
            <a:endParaRPr lang="ru-UA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лачко с текстом: овальное 12">
            <a:extLst>
              <a:ext uri="{FF2B5EF4-FFF2-40B4-BE49-F238E27FC236}">
                <a16:creationId xmlns:a16="http://schemas.microsoft.com/office/drawing/2014/main" id="{51E74360-7ECC-42DA-9819-F0C3C54C0748}"/>
              </a:ext>
            </a:extLst>
          </p:cNvPr>
          <p:cNvSpPr/>
          <p:nvPr/>
        </p:nvSpPr>
        <p:spPr>
          <a:xfrm>
            <a:off x="6693997" y="3279634"/>
            <a:ext cx="2353221" cy="496372"/>
          </a:xfrm>
          <a:prstGeom prst="wedgeEllipseCallout">
            <a:avLst>
              <a:gd name="adj1" fmla="val 14546"/>
              <a:gd name="adj2" fmla="val -271524"/>
            </a:avLst>
          </a:prstGeom>
          <a:solidFill>
            <a:schemeClr val="accent4">
              <a:lumMod val="40000"/>
              <a:lumOff val="60000"/>
              <a:alpha val="14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спарювання</a:t>
            </a:r>
            <a:endParaRPr lang="ru-UA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7EFFFE-FF05-4D90-AA10-F54CB45A24A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430585"/>
            <a:ext cx="2198857" cy="13660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F82E19-8C15-49FD-8988-2F0395035A6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441716"/>
            <a:ext cx="2517561" cy="13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19F67-C0E9-46EC-ADF9-1FB2B1B7A77B}"/>
              </a:ext>
            </a:extLst>
          </p:cNvPr>
          <p:cNvSpPr txBox="1"/>
          <p:nvPr/>
        </p:nvSpPr>
        <p:spPr>
          <a:xfrm>
            <a:off x="467544" y="260648"/>
            <a:ext cx="5049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latin typeface="Arial" panose="020B0604020202020204" pitchFamily="34" charset="0"/>
                <a:cs typeface="Arial" panose="020B0604020202020204" pitchFamily="34" charset="0"/>
              </a:rPr>
              <a:t>особливості ядерних сил</a:t>
            </a:r>
            <a:endParaRPr lang="ru-UA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5245A-26F3-4835-9D50-9FF8EE0849B8}"/>
              </a:ext>
            </a:extLst>
          </p:cNvPr>
          <p:cNvSpPr txBox="1"/>
          <p:nvPr/>
        </p:nvSpPr>
        <p:spPr>
          <a:xfrm>
            <a:off x="741037" y="1412776"/>
            <a:ext cx="781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короткодіючі (радіус дії порядку 2</a:t>
            </a:r>
            <a:r>
              <a:rPr lang="uk-UA" sz="2800" dirty="0">
                <a:sym typeface="Symbol" panose="05050102010706020507" pitchFamily="18" charset="2"/>
              </a:rPr>
              <a:t>10</a:t>
            </a:r>
            <a:r>
              <a:rPr lang="uk-UA" sz="2800" baseline="30000" dirty="0">
                <a:sym typeface="Symbol" panose="05050102010706020507" pitchFamily="18" charset="2"/>
              </a:rPr>
              <a:t>-15</a:t>
            </a:r>
            <a:r>
              <a:rPr lang="uk-UA" sz="2800" dirty="0">
                <a:sym typeface="Symbol" panose="05050102010706020507" pitchFamily="18" charset="2"/>
              </a:rPr>
              <a:t> м</a:t>
            </a:r>
            <a:r>
              <a:rPr lang="uk-UA" sz="2800" dirty="0"/>
              <a:t>)</a:t>
            </a:r>
            <a:endParaRPr lang="ru-UA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9E965E-0715-4DFD-BE5F-16FBDDA17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348880"/>
            <a:ext cx="1287777" cy="193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61FB8-BEDF-4904-AA63-3905E66E670D}"/>
              </a:ext>
            </a:extLst>
          </p:cNvPr>
          <p:cNvSpPr txBox="1"/>
          <p:nvPr/>
        </p:nvSpPr>
        <p:spPr>
          <a:xfrm>
            <a:off x="6948263" y="4495141"/>
            <a:ext cx="186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err="1"/>
              <a:t>Хідекі</a:t>
            </a:r>
            <a:r>
              <a:rPr lang="uk-UA" sz="2000" dirty="0"/>
              <a:t> </a:t>
            </a:r>
            <a:r>
              <a:rPr lang="uk-UA" sz="2000" dirty="0" err="1"/>
              <a:t>Юкава</a:t>
            </a:r>
            <a:endParaRPr lang="ru-UA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F4A040-5B97-4E5F-A9BC-B115AA2DC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6" y="2348880"/>
            <a:ext cx="3360084" cy="2405216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A725A03-FA97-4AF6-854B-B812A52FC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563513"/>
              </p:ext>
            </p:extLst>
          </p:nvPr>
        </p:nvGraphicFramePr>
        <p:xfrm>
          <a:off x="4572000" y="3212976"/>
          <a:ext cx="230663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7" name="Equation" r:id="rId5" imgW="2997000" imgH="1066680" progId="Equation.DSMT4">
                  <p:embed/>
                </p:oleObj>
              </mc:Choice>
              <mc:Fallback>
                <p:oleObj name="Equation" r:id="rId5" imgW="299700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3212976"/>
                        <a:ext cx="2306637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0F9B-8AE6-4A94-BF77-0A850AF2CDAF}"/>
              </a:ext>
            </a:extLst>
          </p:cNvPr>
          <p:cNvSpPr txBox="1"/>
          <p:nvPr/>
        </p:nvSpPr>
        <p:spPr>
          <a:xfrm>
            <a:off x="619927" y="5526385"/>
            <a:ext cx="6151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800" dirty="0"/>
              <a:t>не залежать від заряду нуклонів</a:t>
            </a:r>
            <a:endParaRPr lang="ru-UA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577CB1-1B1A-40C9-A928-A5BF1D67D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591" y="5181116"/>
            <a:ext cx="1678426" cy="15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55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432</Words>
  <Application>Microsoft Office PowerPoint</Application>
  <PresentationFormat>Экран (4:3)</PresentationFormat>
  <Paragraphs>128</Paragraphs>
  <Slides>45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56" baseType="lpstr">
      <vt:lpstr>맑은 고딕</vt:lpstr>
      <vt:lpstr>Arial</vt:lpstr>
      <vt:lpstr>Calibri</vt:lpstr>
      <vt:lpstr>Franklin Gothic Medium</vt:lpstr>
      <vt:lpstr>Symbol</vt:lpstr>
      <vt:lpstr>Times New Roman</vt:lpstr>
      <vt:lpstr>Wingdings</vt:lpstr>
      <vt:lpstr>Office Theme</vt:lpstr>
      <vt:lpstr>Custom Design</vt:lpstr>
      <vt:lpstr>Equation</vt:lpstr>
      <vt:lpstr>MathType 7.0 Equation</vt:lpstr>
      <vt:lpstr>Презентация PowerPoint</vt:lpstr>
      <vt:lpstr>Будова атомного ядра.  Ізотопи, ізобари, ізотони.  Енергія зв’язку. Ядерні сили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Радіоактивність.  Основний закон радіоактивного розпаду.  Типи радіоактивних процесів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Види взаємодій в природі.  Класи елементарних частинок</vt:lpstr>
      <vt:lpstr>Презентация PowerPoint</vt:lpstr>
      <vt:lpstr>Класи елементарних частинок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я</cp:lastModifiedBy>
  <cp:revision>80</cp:revision>
  <dcterms:created xsi:type="dcterms:W3CDTF">2014-04-01T16:35:38Z</dcterms:created>
  <dcterms:modified xsi:type="dcterms:W3CDTF">2022-04-23T15:16:44Z</dcterms:modified>
</cp:coreProperties>
</file>